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48"/>
  </p:notesMasterIdLst>
  <p:handoutMasterIdLst>
    <p:handoutMasterId r:id="rId49"/>
  </p:handoutMasterIdLst>
  <p:sldIdLst>
    <p:sldId id="968" r:id="rId2"/>
    <p:sldId id="256" r:id="rId3"/>
    <p:sldId id="967" r:id="rId4"/>
    <p:sldId id="264" r:id="rId5"/>
    <p:sldId id="1429" r:id="rId6"/>
    <p:sldId id="1402" r:id="rId7"/>
    <p:sldId id="1424" r:id="rId8"/>
    <p:sldId id="1404" r:id="rId9"/>
    <p:sldId id="1443" r:id="rId10"/>
    <p:sldId id="1444" r:id="rId11"/>
    <p:sldId id="1445" r:id="rId12"/>
    <p:sldId id="1446" r:id="rId13"/>
    <p:sldId id="1450" r:id="rId14"/>
    <p:sldId id="1436" r:id="rId15"/>
    <p:sldId id="1437" r:id="rId16"/>
    <p:sldId id="1405" r:id="rId17"/>
    <p:sldId id="1430" r:id="rId18"/>
    <p:sldId id="1407" r:id="rId19"/>
    <p:sldId id="1442" r:id="rId20"/>
    <p:sldId id="1423" r:id="rId21"/>
    <p:sldId id="1449" r:id="rId22"/>
    <p:sldId id="1432" r:id="rId23"/>
    <p:sldId id="303" r:id="rId24"/>
    <p:sldId id="270" r:id="rId25"/>
    <p:sldId id="272" r:id="rId26"/>
    <p:sldId id="1441" r:id="rId27"/>
    <p:sldId id="277" r:id="rId28"/>
    <p:sldId id="1409" r:id="rId29"/>
    <p:sldId id="1435" r:id="rId30"/>
    <p:sldId id="1418" r:id="rId31"/>
    <p:sldId id="1425" r:id="rId32"/>
    <p:sldId id="1426" r:id="rId33"/>
    <p:sldId id="1427" r:id="rId34"/>
    <p:sldId id="1428" r:id="rId35"/>
    <p:sldId id="1412" r:id="rId36"/>
    <p:sldId id="1421" r:id="rId37"/>
    <p:sldId id="1422" r:id="rId38"/>
    <p:sldId id="1433" r:id="rId39"/>
    <p:sldId id="1440" r:id="rId40"/>
    <p:sldId id="1448" r:id="rId41"/>
    <p:sldId id="265" r:id="rId42"/>
    <p:sldId id="287" r:id="rId43"/>
    <p:sldId id="266" r:id="rId44"/>
    <p:sldId id="1452" r:id="rId45"/>
    <p:sldId id="1451" r:id="rId46"/>
    <p:sldId id="26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D2C3C9-159E-4C40-8861-6819F85804D9}">
          <p14:sldIdLst>
            <p14:sldId id="968"/>
            <p14:sldId id="256"/>
            <p14:sldId id="967"/>
            <p14:sldId id="264"/>
            <p14:sldId id="1429"/>
            <p14:sldId id="1402"/>
            <p14:sldId id="1424"/>
            <p14:sldId id="1404"/>
            <p14:sldId id="1443"/>
            <p14:sldId id="1444"/>
            <p14:sldId id="1445"/>
            <p14:sldId id="1446"/>
            <p14:sldId id="1450"/>
            <p14:sldId id="1436"/>
            <p14:sldId id="1437"/>
            <p14:sldId id="1405"/>
            <p14:sldId id="1430"/>
            <p14:sldId id="1407"/>
            <p14:sldId id="1442"/>
            <p14:sldId id="1423"/>
            <p14:sldId id="1449"/>
            <p14:sldId id="1432"/>
            <p14:sldId id="303"/>
            <p14:sldId id="270"/>
            <p14:sldId id="272"/>
            <p14:sldId id="1441"/>
            <p14:sldId id="277"/>
            <p14:sldId id="1409"/>
            <p14:sldId id="1435"/>
            <p14:sldId id="1418"/>
            <p14:sldId id="1425"/>
            <p14:sldId id="1426"/>
            <p14:sldId id="1427"/>
            <p14:sldId id="1428"/>
            <p14:sldId id="1412"/>
            <p14:sldId id="1421"/>
            <p14:sldId id="1422"/>
            <p14:sldId id="1433"/>
            <p14:sldId id="1440"/>
            <p14:sldId id="1448"/>
            <p14:sldId id="265"/>
            <p14:sldId id="287"/>
            <p14:sldId id="266"/>
            <p14:sldId id="1452"/>
            <p14:sldId id="145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51180" autoAdjust="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AADB9E-B081-4BA0-88DB-61804725B613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1D1F89DF-A50B-4690-A3C8-22B57E728A78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2676DC1-EAFD-4CAE-9314-A90C3E9BF732}" type="parTrans" cxnId="{6D584DF2-D365-49D5-AC40-2B9E89578C6F}">
      <dgm:prSet/>
      <dgm:spPr/>
      <dgm:t>
        <a:bodyPr/>
        <a:lstStyle/>
        <a:p>
          <a:endParaRPr lang="en-US"/>
        </a:p>
      </dgm:t>
    </dgm:pt>
    <dgm:pt modelId="{98B85175-9AD3-48C2-B14B-83B1B3EBDA3A}" type="sibTrans" cxnId="{6D584DF2-D365-49D5-AC40-2B9E89578C6F}">
      <dgm:prSet/>
      <dgm:spPr/>
      <dgm:t>
        <a:bodyPr/>
        <a:lstStyle/>
        <a:p>
          <a:endParaRPr lang="en-US"/>
        </a:p>
      </dgm:t>
    </dgm:pt>
    <dgm:pt modelId="{A052327A-E4B3-42A7-9D9E-1B259D819B4D}">
      <dgm:prSet phldrT="[Text]"/>
      <dgm:spPr/>
      <dgm:t>
        <a:bodyPr/>
        <a:lstStyle/>
        <a:p>
          <a:r>
            <a:rPr lang="en-US" dirty="0"/>
            <a:t>Execute</a:t>
          </a:r>
        </a:p>
      </dgm:t>
    </dgm:pt>
    <dgm:pt modelId="{41A78C0D-13FB-4A10-947F-CD99827F926C}" type="parTrans" cxnId="{4E55A747-BCDB-4AC9-B94D-2DD814B7E61E}">
      <dgm:prSet/>
      <dgm:spPr/>
      <dgm:t>
        <a:bodyPr/>
        <a:lstStyle/>
        <a:p>
          <a:endParaRPr lang="en-US"/>
        </a:p>
      </dgm:t>
    </dgm:pt>
    <dgm:pt modelId="{DCC5ADFE-03A6-48E2-9531-799665FB3E7D}" type="sibTrans" cxnId="{4E55A747-BCDB-4AC9-B94D-2DD814B7E61E}">
      <dgm:prSet/>
      <dgm:spPr/>
      <dgm:t>
        <a:bodyPr/>
        <a:lstStyle/>
        <a:p>
          <a:endParaRPr lang="en-US"/>
        </a:p>
      </dgm:t>
    </dgm:pt>
    <dgm:pt modelId="{6B130821-C4AF-4186-95A0-7357F701ED3B}">
      <dgm:prSet phldrT="[Text]"/>
      <dgm:spPr/>
      <dgm:t>
        <a:bodyPr/>
        <a:lstStyle/>
        <a:p>
          <a:r>
            <a:rPr lang="en-US" dirty="0"/>
            <a:t>Validate</a:t>
          </a:r>
        </a:p>
      </dgm:t>
    </dgm:pt>
    <dgm:pt modelId="{E267DA8B-DB48-4C5E-BBB7-379FA68C69DE}" type="parTrans" cxnId="{5AD8549F-A84E-4902-BDB8-9A5A2A0AC060}">
      <dgm:prSet/>
      <dgm:spPr/>
      <dgm:t>
        <a:bodyPr/>
        <a:lstStyle/>
        <a:p>
          <a:endParaRPr lang="en-US"/>
        </a:p>
      </dgm:t>
    </dgm:pt>
    <dgm:pt modelId="{D93EC850-849B-4DFB-B532-812BA03B8EDD}" type="sibTrans" cxnId="{5AD8549F-A84E-4902-BDB8-9A5A2A0AC060}">
      <dgm:prSet/>
      <dgm:spPr/>
      <dgm:t>
        <a:bodyPr/>
        <a:lstStyle/>
        <a:p>
          <a:endParaRPr lang="en-US"/>
        </a:p>
      </dgm:t>
    </dgm:pt>
    <dgm:pt modelId="{5FAE37CE-09A3-4A2D-9BD5-124678B3BEF4}" type="pres">
      <dgm:prSet presAssocID="{8FAADB9E-B081-4BA0-88DB-61804725B613}" presName="Name0" presStyleCnt="0">
        <dgm:presLayoutVars>
          <dgm:dir/>
          <dgm:animLvl val="lvl"/>
          <dgm:resizeHandles val="exact"/>
        </dgm:presLayoutVars>
      </dgm:prSet>
      <dgm:spPr/>
    </dgm:pt>
    <dgm:pt modelId="{B473D9B2-6F6D-4784-A75E-88F6A3845A90}" type="pres">
      <dgm:prSet presAssocID="{1D1F89DF-A50B-4690-A3C8-22B57E728A7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4174E8-50B2-4141-939A-AC08532EDF8C}" type="pres">
      <dgm:prSet presAssocID="{98B85175-9AD3-48C2-B14B-83B1B3EBDA3A}" presName="parTxOnlySpace" presStyleCnt="0"/>
      <dgm:spPr/>
    </dgm:pt>
    <dgm:pt modelId="{130714AA-DAC9-454C-9E4C-A2522E5C841B}" type="pres">
      <dgm:prSet presAssocID="{A052327A-E4B3-42A7-9D9E-1B259D819B4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2FCABC9-4D8F-463E-ADB0-8A402274B2B4}" type="pres">
      <dgm:prSet presAssocID="{DCC5ADFE-03A6-48E2-9531-799665FB3E7D}" presName="parTxOnlySpace" presStyleCnt="0"/>
      <dgm:spPr/>
    </dgm:pt>
    <dgm:pt modelId="{8202D6CE-19FB-4979-8E31-58E53FA86A18}" type="pres">
      <dgm:prSet presAssocID="{6B130821-C4AF-4186-95A0-7357F701ED3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717A07-8CFC-4568-9833-C13F5DB352F5}" type="presOf" srcId="{1D1F89DF-A50B-4690-A3C8-22B57E728A78}" destId="{B473D9B2-6F6D-4784-A75E-88F6A3845A90}" srcOrd="0" destOrd="0" presId="urn:microsoft.com/office/officeart/2005/8/layout/chevron1"/>
    <dgm:cxn modelId="{4E55A747-BCDB-4AC9-B94D-2DD814B7E61E}" srcId="{8FAADB9E-B081-4BA0-88DB-61804725B613}" destId="{A052327A-E4B3-42A7-9D9E-1B259D819B4D}" srcOrd="1" destOrd="0" parTransId="{41A78C0D-13FB-4A10-947F-CD99827F926C}" sibTransId="{DCC5ADFE-03A6-48E2-9531-799665FB3E7D}"/>
    <dgm:cxn modelId="{21AA6892-868E-4CB6-BC51-D6C82D8A449E}" type="presOf" srcId="{6B130821-C4AF-4186-95A0-7357F701ED3B}" destId="{8202D6CE-19FB-4979-8E31-58E53FA86A18}" srcOrd="0" destOrd="0" presId="urn:microsoft.com/office/officeart/2005/8/layout/chevron1"/>
    <dgm:cxn modelId="{5AD8549F-A84E-4902-BDB8-9A5A2A0AC060}" srcId="{8FAADB9E-B081-4BA0-88DB-61804725B613}" destId="{6B130821-C4AF-4186-95A0-7357F701ED3B}" srcOrd="2" destOrd="0" parTransId="{E267DA8B-DB48-4C5E-BBB7-379FA68C69DE}" sibTransId="{D93EC850-849B-4DFB-B532-812BA03B8EDD}"/>
    <dgm:cxn modelId="{F25603A2-DF56-4BD5-992A-83C5F8DA3122}" type="presOf" srcId="{A052327A-E4B3-42A7-9D9E-1B259D819B4D}" destId="{130714AA-DAC9-454C-9E4C-A2522E5C841B}" srcOrd="0" destOrd="0" presId="urn:microsoft.com/office/officeart/2005/8/layout/chevron1"/>
    <dgm:cxn modelId="{147D49A4-D3E4-42E8-B358-04367B1C1D58}" type="presOf" srcId="{8FAADB9E-B081-4BA0-88DB-61804725B613}" destId="{5FAE37CE-09A3-4A2D-9BD5-124678B3BEF4}" srcOrd="0" destOrd="0" presId="urn:microsoft.com/office/officeart/2005/8/layout/chevron1"/>
    <dgm:cxn modelId="{6D584DF2-D365-49D5-AC40-2B9E89578C6F}" srcId="{8FAADB9E-B081-4BA0-88DB-61804725B613}" destId="{1D1F89DF-A50B-4690-A3C8-22B57E728A78}" srcOrd="0" destOrd="0" parTransId="{22676DC1-EAFD-4CAE-9314-A90C3E9BF732}" sibTransId="{98B85175-9AD3-48C2-B14B-83B1B3EBDA3A}"/>
    <dgm:cxn modelId="{144A3E34-C577-4A5C-BFBC-FE5F15476046}" type="presParOf" srcId="{5FAE37CE-09A3-4A2D-9BD5-124678B3BEF4}" destId="{B473D9B2-6F6D-4784-A75E-88F6A3845A90}" srcOrd="0" destOrd="0" presId="urn:microsoft.com/office/officeart/2005/8/layout/chevron1"/>
    <dgm:cxn modelId="{AD709D22-7CD0-4A48-A837-6B93D83FFAAA}" type="presParOf" srcId="{5FAE37CE-09A3-4A2D-9BD5-124678B3BEF4}" destId="{F54174E8-50B2-4141-939A-AC08532EDF8C}" srcOrd="1" destOrd="0" presId="urn:microsoft.com/office/officeart/2005/8/layout/chevron1"/>
    <dgm:cxn modelId="{29920D1C-9F31-4E12-BA13-F7B731E63E2C}" type="presParOf" srcId="{5FAE37CE-09A3-4A2D-9BD5-124678B3BEF4}" destId="{130714AA-DAC9-454C-9E4C-A2522E5C841B}" srcOrd="2" destOrd="0" presId="urn:microsoft.com/office/officeart/2005/8/layout/chevron1"/>
    <dgm:cxn modelId="{BF09D471-F6B7-43E5-8BD8-8BDE1462081D}" type="presParOf" srcId="{5FAE37CE-09A3-4A2D-9BD5-124678B3BEF4}" destId="{02FCABC9-4D8F-463E-ADB0-8A402274B2B4}" srcOrd="3" destOrd="0" presId="urn:microsoft.com/office/officeart/2005/8/layout/chevron1"/>
    <dgm:cxn modelId="{B212FA97-4491-4BB1-BACE-53D9C1A5E3E9}" type="presParOf" srcId="{5FAE37CE-09A3-4A2D-9BD5-124678B3BEF4}" destId="{8202D6CE-19FB-4979-8E31-58E53FA86A1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3D9B2-6F6D-4784-A75E-88F6A3845A90}">
      <dsp:nvSpPr>
        <dsp:cNvPr id="0" name=""/>
        <dsp:cNvSpPr/>
      </dsp:nvSpPr>
      <dsp:spPr>
        <a:xfrm>
          <a:off x="3406" y="52375"/>
          <a:ext cx="4150152" cy="1660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2027" tIns="70676" rIns="70676" bIns="7067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Analyze</a:t>
          </a:r>
        </a:p>
      </dsp:txBody>
      <dsp:txXfrm>
        <a:off x="833437" y="52375"/>
        <a:ext cx="2490091" cy="1660061"/>
      </dsp:txXfrm>
    </dsp:sp>
    <dsp:sp modelId="{130714AA-DAC9-454C-9E4C-A2522E5C841B}">
      <dsp:nvSpPr>
        <dsp:cNvPr id="0" name=""/>
        <dsp:cNvSpPr/>
      </dsp:nvSpPr>
      <dsp:spPr>
        <a:xfrm>
          <a:off x="3738543" y="52375"/>
          <a:ext cx="4150152" cy="1660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2027" tIns="70676" rIns="70676" bIns="7067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Execute</a:t>
          </a:r>
        </a:p>
      </dsp:txBody>
      <dsp:txXfrm>
        <a:off x="4568574" y="52375"/>
        <a:ext cx="2490091" cy="1660061"/>
      </dsp:txXfrm>
    </dsp:sp>
    <dsp:sp modelId="{8202D6CE-19FB-4979-8E31-58E53FA86A18}">
      <dsp:nvSpPr>
        <dsp:cNvPr id="0" name=""/>
        <dsp:cNvSpPr/>
      </dsp:nvSpPr>
      <dsp:spPr>
        <a:xfrm>
          <a:off x="7473681" y="52375"/>
          <a:ext cx="4150152" cy="16600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2027" tIns="70676" rIns="70676" bIns="7067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Validate</a:t>
          </a:r>
        </a:p>
      </dsp:txBody>
      <dsp:txXfrm>
        <a:off x="8303712" y="52375"/>
        <a:ext cx="2490091" cy="1660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5C3595-4E0E-4FDB-9635-36891633A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88BB-275A-4560-9766-6874C2306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F4E35-B88C-4950-8CE1-9EA7DD1866C1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57416-69EE-47AA-A034-7D767F1E51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5985D-18AE-408A-AB6A-3D31EF92CB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39A5-F630-46EF-A80C-81E360C98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7513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24DF-1F64-4910-81E3-518A937C43F5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9ED74-06D8-4592-A0F7-B9C3E59F3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76896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04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D365 Tech Conference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18ECB-B8AF-41E1-BD8D-2632CCF9F96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5/30/2020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3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introduce methodology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D365 Tech Conference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18ECB-B8AF-41E1-BD8D-2632CCF9F96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5/30/2020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7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AB64-702B-45CE-BFCD-F23AD59F4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C4159-F51E-45C8-86DE-3D5B0910A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EF13-0444-4F1A-9AD2-DA641C18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57B-733C-479A-8CEB-F2A272E484BF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A602-E69B-4212-AB3D-226BEEBF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4114-AA5F-4667-BBED-B4E3786A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5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ED64-78A4-4248-83E5-E970402D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51D0B-2FA8-4684-8F96-06D658A70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CBBB-676A-4E2D-AFCB-F3E00E82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6132-590F-439C-9591-F8EE8468D51F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DA0D6-9785-4A5E-9426-3801C55E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047-6F11-47D1-9AE6-55E33352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9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55521-4577-4209-BE9B-05E904175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F1AD3-E414-427C-8415-4E5E1A86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CF583-6891-4FEE-8E6A-F9BADA81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48CC-CFE0-4418-90CA-2A09EEF66BA1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A1412-324E-43E1-95FF-83BA407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379-A650-4554-92F6-0598E9F5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00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479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4160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29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452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448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02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69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867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DBEA-A7D5-44C3-A984-A1D9F748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E4D-840B-4850-A33C-77EF7C51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28-2D46-43D7-9295-A438C69C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10E0-1B6A-4314-B874-B9D221BEC52A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F8B06-1BEF-4C30-B198-6139C157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56A3-F5F5-4F3A-8541-7027E242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8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294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043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59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626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053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866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0D84-4AF5-465A-9A4E-FBEDB2C6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DB60E-239E-44EF-B882-86929881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72DE0-FDD1-45D6-BF19-808BF7D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F672-1B85-4DF8-8F13-0EF70DB37EF4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A4D0-21FA-4C41-B704-92E3A567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3BC-0AF0-4306-A068-8E05840C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D623-BCED-4206-9DF8-334DACB8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28D8-C234-4A14-8135-A4CE7D9B5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BD4BC-98DF-46CC-974A-7D943976B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E0693-A724-414E-9662-896CCB08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34E1-66D1-4994-B25A-6E568D11C5A7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66C-F730-4F9C-8956-D3E27A82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6951B-F1FA-411F-AD7A-5B13E853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5592-EA3B-4DB3-B479-6D45E787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4A556-17C5-491F-A5CB-C1182D24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027F-B5AF-43CF-9B86-1A0BA2FD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440F-E905-4CEA-97DE-7E991243F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1E7AA-80CD-4AB0-9558-5769E9B6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56FAF-1086-41C7-B729-46EE3D0B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E84C-9CB5-472F-B826-CC4AAD4E4FEB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31203-D048-4066-98DE-7A5716A2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BA3DF-16BE-48FB-874B-699FCE04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3A6A-7C2A-475F-9F14-D757616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ABCE0-DE53-43D5-8B43-07A222A3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72CC-D275-492B-A216-DEDE8176B954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BDF2-F126-4AFD-AC49-617E2F09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A4DB-F9F0-411A-9A0E-70F54586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8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FA3F2-DDA9-412A-BFF9-0BA167D1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27B1-2D4D-4FB1-8593-DB28A20D2E41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36265-1204-4F8D-873B-7B841BE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E9BC7-A619-4678-BA3B-EB39CFCE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1E9-2BE4-4661-B459-231EB32D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C72C-9B5C-47B3-BB1B-60396752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69CEF-0E7F-4195-AEEA-F6E888EAA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72856-F438-4E9F-A47A-52FA116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193-7D8E-42AA-AF65-A94C0E07D93A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DB7E9-F399-48AE-9B25-42F6A6E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160FA-97FC-4CE8-83B0-D91C3626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184B-F903-4F75-8DCE-DC2AA46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9F6AD-EB4D-48EE-8020-F96896BDB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994AF-3138-4557-BA23-8754EDC9B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D3F9C-A60C-4677-909B-2B423260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C452-146C-4670-BD6C-8838114D39D8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B385-C981-4D56-9890-5925007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DB7FD-CC73-495A-9B13-31E3131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8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1D5C-D27C-428D-AEFA-1AD1BACC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3C71C-5274-4FD0-972B-64B5A0591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ADA66-1C80-464E-A73E-D65A23C80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7C28B-C319-4ED6-BC44-5C1590FA830D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AFE7-F0BC-4ECB-BFBD-8132122D1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A1A5-44F0-4578-AB55-ACC395831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D4C5B9A-75D7-42E4-A556-036C37E7EE1E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553800" y="5641475"/>
            <a:ext cx="18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30" r:id="rId12"/>
    <p:sldLayoutId id="2147483731" r:id="rId13"/>
    <p:sldLayoutId id="2147483732" r:id="rId14"/>
    <p:sldLayoutId id="2147483734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5" r:id="rId23"/>
    <p:sldLayoutId id="2147483746" r:id="rId24"/>
    <p:sldLayoutId id="2147483747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unified-operations/dev-itpro/migration-upgrade/upgrade-overview-201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daxvisionerp.com/blo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axvisionerp.com" TargetMode="External"/><Relationship Id="rId2" Type="http://schemas.openxmlformats.org/officeDocument/2006/relationships/hyperlink" Target="http://www.daxvisionerp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daxvisionerp.com/blo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unified-operations/dev-itpro/migration-upgrade/prepare-migra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database/dbmovement-scenario-goldenconfig#before-you-begi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xvisionerp.com/" TargetMode="External"/><Relationship Id="rId2" Type="http://schemas.openxmlformats.org/officeDocument/2006/relationships/hyperlink" Target="mailto:info@daxvisionerp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peter-prokopecz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jfoodservic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fin-ops/get-started/whats-new-changed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B689-BE6B-4769-ADB0-363ACE87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photo, man, black, monitor&#10;&#10;Description automatically generated">
            <a:extLst>
              <a:ext uri="{FF2B5EF4-FFF2-40B4-BE49-F238E27FC236}">
                <a16:creationId xmlns:a16="http://schemas.microsoft.com/office/drawing/2014/main" id="{3F7EAB1B-D624-4B51-A54A-D686BEA21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2568" y="0"/>
            <a:ext cx="12324568" cy="6858000"/>
          </a:xfrm>
        </p:spPr>
      </p:pic>
    </p:spTree>
    <p:extLst>
      <p:ext uri="{BB962C8B-B14F-4D97-AF65-F5344CB8AC3E}">
        <p14:creationId xmlns:p14="http://schemas.microsoft.com/office/powerpoint/2010/main" val="268195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04D43-BEB4-411D-8CD2-477BE330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476462"/>
            <a:ext cx="9064023" cy="5439438"/>
          </a:xfrm>
        </p:spPr>
        <p:txBody>
          <a:bodyPr/>
          <a:lstStyle/>
          <a:p>
            <a:r>
              <a:rPr lang="en-GB" sz="2400" b="1" dirty="0"/>
              <a:t>Cloud POS </a:t>
            </a:r>
            <a:r>
              <a:rPr lang="en-GB" sz="2400" dirty="0"/>
              <a:t>provides a web </a:t>
            </a:r>
            <a:r>
              <a:rPr lang="hu-HU" sz="2400" dirty="0"/>
              <a:t>app POS</a:t>
            </a:r>
          </a:p>
          <a:p>
            <a:r>
              <a:rPr lang="en-GB" sz="2400" dirty="0"/>
              <a:t>set up </a:t>
            </a:r>
            <a:r>
              <a:rPr lang="en-GB" sz="2400" b="1" dirty="0"/>
              <a:t>prices and discounts based on </a:t>
            </a:r>
            <a:r>
              <a:rPr lang="en-GB" sz="2400" dirty="0"/>
              <a:t>the </a:t>
            </a:r>
            <a:r>
              <a:rPr lang="en-GB" sz="2400" b="1" dirty="0"/>
              <a:t>sales channel</a:t>
            </a:r>
            <a:endParaRPr lang="hu-HU" sz="2400" b="1" dirty="0"/>
          </a:p>
          <a:p>
            <a:r>
              <a:rPr lang="en-GB" sz="2400" b="1" dirty="0"/>
              <a:t>Standard e-commerce site</a:t>
            </a:r>
            <a:r>
              <a:rPr lang="en-GB" sz="2400" dirty="0"/>
              <a:t> and mobile app to support these sales channels.</a:t>
            </a:r>
          </a:p>
          <a:p>
            <a:r>
              <a:rPr lang="en-GB" sz="2400" dirty="0"/>
              <a:t>Monitoring and alerting system in standard without the need to install and set up any software. </a:t>
            </a:r>
            <a:endParaRPr lang="hu-HU" sz="2400" dirty="0"/>
          </a:p>
          <a:p>
            <a:r>
              <a:rPr lang="en-GB" sz="2400" dirty="0"/>
              <a:t>Cloud operations to </a:t>
            </a:r>
            <a:r>
              <a:rPr lang="en-GB" sz="2400" b="1" dirty="0"/>
              <a:t>replicate your production environment</a:t>
            </a:r>
            <a:endParaRPr lang="hu-HU" sz="2400" b="1" dirty="0"/>
          </a:p>
          <a:p>
            <a:r>
              <a:rPr lang="en-GB" sz="2400" b="1" dirty="0"/>
              <a:t>Easier updates </a:t>
            </a:r>
            <a:r>
              <a:rPr lang="en-GB" sz="2400" dirty="0"/>
              <a:t>of the ERP </a:t>
            </a:r>
            <a:r>
              <a:rPr lang="hu-HU" sz="2400" dirty="0"/>
              <a:t>(One version, Evergreen, Extensibility)</a:t>
            </a:r>
            <a:endParaRPr lang="en-GB" sz="2400" dirty="0"/>
          </a:p>
          <a:p>
            <a:r>
              <a:rPr lang="en-GB" sz="2400" dirty="0"/>
              <a:t>Production and Sandbox/testing env</a:t>
            </a:r>
            <a:r>
              <a:rPr lang="hu-HU" sz="2400" dirty="0"/>
              <a:t>.</a:t>
            </a:r>
            <a:r>
              <a:rPr lang="en-GB" sz="2400" dirty="0"/>
              <a:t> are </a:t>
            </a:r>
            <a:r>
              <a:rPr lang="en-GB" sz="2400" b="1" dirty="0"/>
              <a:t>managed by</a:t>
            </a:r>
            <a:r>
              <a:rPr lang="hu-HU" sz="2400" b="1" dirty="0"/>
              <a:t> Microsoft</a:t>
            </a:r>
            <a:endParaRPr lang="en-GB" sz="2400" b="1" dirty="0"/>
          </a:p>
          <a:p>
            <a:r>
              <a:rPr lang="en-GB" sz="2400" dirty="0"/>
              <a:t>Power users can </a:t>
            </a:r>
            <a:r>
              <a:rPr lang="en-GB" sz="2400" b="1" dirty="0"/>
              <a:t>add new fields </a:t>
            </a:r>
            <a:r>
              <a:rPr lang="en-GB" sz="2400" dirty="0"/>
              <a:t>to tables and forms</a:t>
            </a:r>
            <a:r>
              <a:rPr lang="hu-HU" sz="2400" dirty="0"/>
              <a:t>, </a:t>
            </a:r>
            <a:r>
              <a:rPr lang="hu-HU" sz="2400" b="1" dirty="0"/>
              <a:t>modify reports</a:t>
            </a:r>
            <a:r>
              <a:rPr lang="en-GB" sz="2400" b="1" dirty="0"/>
              <a:t> </a:t>
            </a:r>
            <a:r>
              <a:rPr lang="en-GB" sz="2400" dirty="0"/>
              <a:t>and share it in the </a:t>
            </a:r>
            <a:r>
              <a:rPr lang="hu-HU" sz="2400" dirty="0"/>
              <a:t>system without development and code release</a:t>
            </a:r>
          </a:p>
          <a:p>
            <a:r>
              <a:rPr lang="en-GB" sz="2400" b="1" dirty="0"/>
              <a:t>Batch processing improvements</a:t>
            </a:r>
            <a:r>
              <a:rPr lang="hu-HU" sz="2400" b="1" dirty="0"/>
              <a:t> </a:t>
            </a:r>
            <a:r>
              <a:rPr lang="hu-HU" sz="2400" dirty="0"/>
              <a:t>(</a:t>
            </a:r>
            <a:r>
              <a:rPr lang="en-GB" sz="2400" dirty="0"/>
              <a:t>inactive period</a:t>
            </a:r>
            <a:r>
              <a:rPr lang="hu-HU" sz="2400" dirty="0"/>
              <a:t>+daylight saving, aborting, copy batch task, relative priority, reserved, </a:t>
            </a:r>
            <a:r>
              <a:rPr lang="hu-HU" sz="2400" i="1" dirty="0"/>
              <a:t>dependency</a:t>
            </a:r>
            <a:r>
              <a:rPr lang="hu-HU" sz="2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E0B9A-5F2E-4C30-932D-EFA0544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Why do we upgrade – new functionality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90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04D43-BEB4-411D-8CD2-477BE330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510017"/>
            <a:ext cx="9064023" cy="4722318"/>
          </a:xfrm>
        </p:spPr>
        <p:txBody>
          <a:bodyPr/>
          <a:lstStyle/>
          <a:p>
            <a:r>
              <a:rPr lang="en-GB" sz="2400" dirty="0"/>
              <a:t>export up to </a:t>
            </a:r>
            <a:r>
              <a:rPr lang="en-GB" sz="2400" b="1" dirty="0"/>
              <a:t>1 million rows to Excel</a:t>
            </a:r>
            <a:r>
              <a:rPr lang="en-GB" sz="2400" dirty="0"/>
              <a:t>, </a:t>
            </a:r>
            <a:r>
              <a:rPr lang="hu-HU" sz="2400" dirty="0"/>
              <a:t>assynchronous, alerted when ready to download</a:t>
            </a:r>
            <a:endParaRPr lang="en-GB" sz="2400" dirty="0"/>
          </a:p>
          <a:p>
            <a:r>
              <a:rPr lang="en-GB" sz="2400" b="1" dirty="0"/>
              <a:t>SQL index defragmentation</a:t>
            </a:r>
            <a:r>
              <a:rPr lang="en-GB" sz="2400" dirty="0"/>
              <a:t> batch job to maintain database table indexes in order to keep the system perform well.</a:t>
            </a:r>
            <a:r>
              <a:rPr lang="hu-HU" sz="2400" dirty="0"/>
              <a:t> (Ola Hallengren)</a:t>
            </a:r>
            <a:endParaRPr lang="en-GB" sz="2400" dirty="0"/>
          </a:p>
          <a:p>
            <a:r>
              <a:rPr lang="en-GB" sz="2400" dirty="0"/>
              <a:t>Manage access to network printers across legal entities from one convenient dashboard.</a:t>
            </a:r>
          </a:p>
          <a:p>
            <a:r>
              <a:rPr lang="en-GB" sz="2400" dirty="0"/>
              <a:t>Synchronize data to </a:t>
            </a:r>
            <a:r>
              <a:rPr lang="en-GB" sz="2400" b="1" dirty="0"/>
              <a:t>Azure Data Lake</a:t>
            </a:r>
            <a:r>
              <a:rPr lang="en-GB" sz="2400" dirty="0"/>
              <a:t> to use for different Azure services, BI reporting and integration.</a:t>
            </a:r>
            <a:endParaRPr lang="hu-HU" sz="2400" dirty="0"/>
          </a:p>
          <a:p>
            <a:r>
              <a:rPr lang="en-GB" sz="2400" dirty="0"/>
              <a:t>Automatically </a:t>
            </a:r>
            <a:r>
              <a:rPr lang="en-GB" sz="2400" b="1" dirty="0"/>
              <a:t>send e-mails </a:t>
            </a:r>
            <a:r>
              <a:rPr lang="en-GB" sz="2400" dirty="0"/>
              <a:t>to internal and external contacts </a:t>
            </a:r>
            <a:r>
              <a:rPr lang="en-GB" sz="2400" b="1" dirty="0"/>
              <a:t>when a data</a:t>
            </a:r>
            <a:r>
              <a:rPr lang="en-GB" sz="2400" dirty="0"/>
              <a:t> that the user can see has </a:t>
            </a:r>
            <a:r>
              <a:rPr lang="en-GB" sz="2400" b="1" dirty="0"/>
              <a:t>changed</a:t>
            </a:r>
            <a:r>
              <a:rPr lang="en-GB" sz="2400" dirty="0"/>
              <a:t>. This functionality was requested by users on the </a:t>
            </a:r>
            <a:r>
              <a:rPr lang="en-GB" sz="2400" b="1" dirty="0"/>
              <a:t>ideas site</a:t>
            </a:r>
            <a:r>
              <a:rPr lang="en-GB" sz="2400" dirty="0"/>
              <a:t>.</a:t>
            </a:r>
          </a:p>
          <a:p>
            <a:r>
              <a:rPr lang="en-GB" sz="2400" dirty="0"/>
              <a:t>Year-end closing for multiple legal entities from one page.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E0B9A-5F2E-4C30-932D-EFA0544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Why do we upgrade – new functionality (3)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63068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04D43-BEB4-411D-8CD2-477BE330D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191237"/>
            <a:ext cx="9064023" cy="4722318"/>
          </a:xfrm>
        </p:spPr>
        <p:txBody>
          <a:bodyPr/>
          <a:lstStyle/>
          <a:p>
            <a:endParaRPr lang="hu-HU" sz="2400" dirty="0"/>
          </a:p>
          <a:p>
            <a:r>
              <a:rPr lang="en-GB" sz="2400" b="1" dirty="0"/>
              <a:t>Personalized product recommendations </a:t>
            </a:r>
            <a:r>
              <a:rPr lang="en-GB" sz="2400" dirty="0"/>
              <a:t>for customers based on their category and purchase history and much more using cognitive analysis and machine learning.</a:t>
            </a:r>
          </a:p>
          <a:p>
            <a:r>
              <a:rPr lang="en-GB" sz="2400" dirty="0"/>
              <a:t>Consignment inventory</a:t>
            </a:r>
          </a:p>
          <a:p>
            <a:r>
              <a:rPr lang="en-GB" sz="2400" dirty="0"/>
              <a:t>Handle </a:t>
            </a:r>
            <a:r>
              <a:rPr lang="en-GB" sz="2400" b="1" dirty="0"/>
              <a:t>pallets with mixed items</a:t>
            </a:r>
            <a:r>
              <a:rPr lang="hu-HU" sz="2400" b="1" dirty="0"/>
              <a:t> </a:t>
            </a:r>
            <a:r>
              <a:rPr lang="hu-HU" sz="2400" dirty="0"/>
              <a:t>(</a:t>
            </a:r>
            <a:r>
              <a:rPr lang="hu-HU" sz="2400" b="1" dirty="0"/>
              <a:t>Advanced warehousing</a:t>
            </a:r>
            <a:r>
              <a:rPr lang="hu-HU" sz="2400" dirty="0"/>
              <a:t> from AX2012 R2)</a:t>
            </a:r>
            <a:endParaRPr lang="en-GB" sz="2400" dirty="0"/>
          </a:p>
          <a:p>
            <a:r>
              <a:rPr lang="en-GB" sz="2400" dirty="0"/>
              <a:t>Acceptance </a:t>
            </a:r>
            <a:r>
              <a:rPr lang="en-GB" sz="2400" b="1" dirty="0"/>
              <a:t>test</a:t>
            </a:r>
            <a:r>
              <a:rPr lang="en-GB" sz="2400" dirty="0"/>
              <a:t> library can be </a:t>
            </a:r>
            <a:r>
              <a:rPr lang="en-GB" sz="2400" b="1" dirty="0"/>
              <a:t>automated</a:t>
            </a:r>
            <a:r>
              <a:rPr lang="en-GB" sz="2400" dirty="0"/>
              <a:t> so after Microsoft delivers new functionality and fixes, we can automatically test if our functions still behave as expected. We can imitate entering data and validate the result in a test environment.</a:t>
            </a:r>
            <a:endParaRPr lang="hu-HU" sz="2400" dirty="0"/>
          </a:p>
          <a:p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E0B9A-5F2E-4C30-932D-EFA0544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Why do we upgrade – new functionality (4)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3419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UPGRADE OVERVIEW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2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1823" y="324629"/>
            <a:ext cx="10515600" cy="1325563"/>
          </a:xfrm>
        </p:spPr>
        <p:txBody>
          <a:bodyPr/>
          <a:lstStyle/>
          <a:p>
            <a:r>
              <a:rPr lang="en-GB" sz="4000" b="1" dirty="0"/>
              <a:t>Overview of the 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D491C-69EF-44E1-9E97-94B0D83807BF}"/>
              </a:ext>
            </a:extLst>
          </p:cNvPr>
          <p:cNvSpPr txBox="1"/>
          <p:nvPr/>
        </p:nvSpPr>
        <p:spPr>
          <a:xfrm>
            <a:off x="407587" y="5335574"/>
            <a:ext cx="9802790" cy="141811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more details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https://docs.microsoft.com/en-us/dynamics365/unified-operations/dev-itpro/migration-upgrade/upgrade-overview-2012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B8C15-D628-4DF4-95C1-87610D06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23" y="1189494"/>
            <a:ext cx="11349023" cy="40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7095" y="404196"/>
            <a:ext cx="10515600" cy="1325563"/>
          </a:xfrm>
        </p:spPr>
        <p:txBody>
          <a:bodyPr/>
          <a:lstStyle/>
          <a:p>
            <a:r>
              <a:rPr lang="en-GB" sz="4000" b="1" dirty="0"/>
              <a:t>Overview – </a:t>
            </a:r>
            <a:r>
              <a:rPr lang="hu-HU" sz="4000" b="1" dirty="0"/>
              <a:t>AX </a:t>
            </a:r>
            <a:r>
              <a:rPr lang="en-GB" sz="4000" b="1" dirty="0"/>
              <a:t>2012 </a:t>
            </a:r>
            <a:r>
              <a:rPr lang="hu-HU" sz="4000" b="1" dirty="0"/>
              <a:t>to D365 </a:t>
            </a:r>
            <a:r>
              <a:rPr lang="en-GB" sz="4000" b="1" dirty="0"/>
              <a:t>Upgrade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836723" y="2929721"/>
            <a:ext cx="4111948" cy="4129503"/>
          </a:xfrm>
        </p:spPr>
        <p:txBody>
          <a:bodyPr>
            <a:noAutofit/>
          </a:bodyPr>
          <a:lstStyle/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AX 2012 database preparation</a:t>
            </a:r>
          </a:p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Code upgrade</a:t>
            </a:r>
          </a:p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Data upgrade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45414" y="1157375"/>
          <a:ext cx="11627240" cy="176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ED31F-615B-4608-9717-9F9828E8D768}"/>
              </a:ext>
            </a:extLst>
          </p:cNvPr>
          <p:cNvSpPr txBox="1">
            <a:spLocks/>
          </p:cNvSpPr>
          <p:nvPr/>
        </p:nvSpPr>
        <p:spPr>
          <a:xfrm>
            <a:off x="76332" y="2929721"/>
            <a:ext cx="4111948" cy="4129503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3549" lvl="2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Estimate and </a:t>
            </a:r>
            <a:r>
              <a:rPr lang="en-GB" sz="2800" spc="-10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analyze</a:t>
            </a: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 upgrade tasks</a:t>
            </a:r>
          </a:p>
          <a:p>
            <a:pPr marL="683549" lvl="2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Fit/Gap analysis</a:t>
            </a:r>
          </a:p>
          <a:p>
            <a:pPr marL="683549" lvl="2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Create project plan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F77E3F-C63E-4952-A62F-F9AAA6B42F17}"/>
              </a:ext>
            </a:extLst>
          </p:cNvPr>
          <p:cNvSpPr txBox="1">
            <a:spLocks/>
          </p:cNvSpPr>
          <p:nvPr/>
        </p:nvSpPr>
        <p:spPr>
          <a:xfrm>
            <a:off x="7597114" y="2929721"/>
            <a:ext cx="4281923" cy="4129503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Upgrade validation</a:t>
            </a:r>
          </a:p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Functional test pass</a:t>
            </a:r>
          </a:p>
          <a:p>
            <a:pPr marL="683549" lvl="2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+mj-lt"/>
                <a:cs typeface="Segoe UI" pitchFamily="34" charset="0"/>
              </a:rPr>
              <a:t>Cutover testing</a:t>
            </a:r>
          </a:p>
        </p:txBody>
      </p:sp>
    </p:spTree>
    <p:extLst>
      <p:ext uri="{BB962C8B-B14F-4D97-AF65-F5344CB8AC3E}">
        <p14:creationId xmlns:p14="http://schemas.microsoft.com/office/powerpoint/2010/main" val="22969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5092869"/>
          </a:xfrm>
        </p:spPr>
        <p:txBody>
          <a:bodyPr/>
          <a:lstStyle/>
          <a:p>
            <a:r>
              <a:rPr lang="en-US" sz="2353" dirty="0"/>
              <a:t>Functional upgrade</a:t>
            </a:r>
          </a:p>
          <a:p>
            <a:pPr lvl="1"/>
            <a:r>
              <a:rPr lang="en-US" sz="1765" dirty="0"/>
              <a:t>Standardization, simplification</a:t>
            </a:r>
            <a:endParaRPr lang="hu-HU" sz="1765" dirty="0"/>
          </a:p>
          <a:p>
            <a:pPr lvl="1"/>
            <a:r>
              <a:rPr lang="hu-HU" sz="1765" dirty="0"/>
              <a:t>Implement new functionality</a:t>
            </a:r>
            <a:endParaRPr lang="en-US" sz="1765" dirty="0"/>
          </a:p>
          <a:p>
            <a:r>
              <a:rPr lang="en-US" sz="2353" dirty="0"/>
              <a:t>Technical upgrade</a:t>
            </a:r>
          </a:p>
          <a:p>
            <a:pPr lvl="1"/>
            <a:r>
              <a:rPr lang="hu-HU" sz="1765" dirty="0"/>
              <a:t>Get rid of unused code and objects</a:t>
            </a:r>
            <a:endParaRPr lang="en-US" sz="1765" dirty="0"/>
          </a:p>
          <a:p>
            <a:pPr lvl="1"/>
            <a:r>
              <a:rPr lang="en-US" sz="1765" dirty="0"/>
              <a:t>Identifying empty Tables</a:t>
            </a:r>
          </a:p>
          <a:p>
            <a:r>
              <a:rPr lang="en-US" sz="2353" dirty="0"/>
              <a:t>Data upgrade and cleanup</a:t>
            </a:r>
          </a:p>
          <a:p>
            <a:pPr lvl="1"/>
            <a:r>
              <a:rPr lang="en-US" sz="1765" dirty="0"/>
              <a:t>Archive and purge</a:t>
            </a:r>
          </a:p>
          <a:p>
            <a:pPr lvl="1"/>
            <a:r>
              <a:rPr lang="en-US" sz="1765" dirty="0"/>
              <a:t>Unused Table indexes</a:t>
            </a:r>
          </a:p>
          <a:p>
            <a:pPr lvl="1"/>
            <a:r>
              <a:rPr lang="hu-HU" sz="1765" dirty="0"/>
              <a:t>Data replication in Azure</a:t>
            </a:r>
          </a:p>
          <a:p>
            <a:pPr marL="0" indent="0">
              <a:buNone/>
            </a:pPr>
            <a:endParaRPr lang="en-US" sz="3286" dirty="0"/>
          </a:p>
          <a:p>
            <a:pPr lvl="1"/>
            <a:endParaRPr lang="en-US" sz="784" dirty="0"/>
          </a:p>
          <a:p>
            <a:pPr marL="336145" lvl="1" indent="-336145"/>
            <a:endParaRPr lang="en-US" dirty="0"/>
          </a:p>
          <a:p>
            <a:endParaRPr lang="en-GB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Upgrade tasks from another point of view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842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FUNCTIONAL UPGRADE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7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4920129"/>
          </a:xfrm>
        </p:spPr>
        <p:txBody>
          <a:bodyPr/>
          <a:lstStyle/>
          <a:p>
            <a:r>
              <a:rPr lang="en-US" sz="2353" dirty="0"/>
              <a:t>Standardization</a:t>
            </a:r>
          </a:p>
          <a:p>
            <a:pPr lvl="1"/>
            <a:r>
              <a:rPr lang="en-US" sz="1765" dirty="0"/>
              <a:t>Replacing custom solutions with </a:t>
            </a:r>
            <a:r>
              <a:rPr lang="hu-HU" sz="1765" dirty="0"/>
              <a:t>s</a:t>
            </a:r>
            <a:r>
              <a:rPr lang="en-US" sz="1765" dirty="0" err="1"/>
              <a:t>tandard</a:t>
            </a:r>
            <a:r>
              <a:rPr lang="en-US" sz="1765" dirty="0"/>
              <a:t> AX features (Call Center, Credit Card)</a:t>
            </a:r>
            <a:endParaRPr lang="hu-HU" sz="1765" dirty="0"/>
          </a:p>
          <a:p>
            <a:pPr lvl="1"/>
            <a:r>
              <a:rPr lang="en-US" sz="1765" dirty="0"/>
              <a:t>Considering to implement Retail as eCommerce backend</a:t>
            </a:r>
          </a:p>
          <a:p>
            <a:pPr lvl="1"/>
            <a:r>
              <a:rPr lang="en-US" sz="1765" dirty="0"/>
              <a:t>Catch-weight items</a:t>
            </a:r>
            <a:endParaRPr lang="hu-HU" sz="1765" dirty="0"/>
          </a:p>
          <a:p>
            <a:r>
              <a:rPr lang="en-US" sz="2353" dirty="0"/>
              <a:t>Cleanup</a:t>
            </a:r>
          </a:p>
          <a:p>
            <a:pPr lvl="1"/>
            <a:r>
              <a:rPr lang="en-US" sz="1765" dirty="0"/>
              <a:t>Disable/remove unused functionality</a:t>
            </a:r>
            <a:endParaRPr lang="en-US" sz="1176" dirty="0"/>
          </a:p>
          <a:p>
            <a:r>
              <a:rPr lang="en-US" sz="2353" dirty="0"/>
              <a:t>Redesign</a:t>
            </a:r>
            <a:endParaRPr lang="en-US" sz="3529" dirty="0"/>
          </a:p>
          <a:p>
            <a:pPr lvl="1"/>
            <a:r>
              <a:rPr lang="hu-HU" sz="1765" dirty="0"/>
              <a:t>WMS2 -&gt; WHS (Advanced warehousing)</a:t>
            </a:r>
          </a:p>
          <a:p>
            <a:pPr lvl="1"/>
            <a:r>
              <a:rPr lang="hu-HU" sz="1765" dirty="0"/>
              <a:t>AIF document services -&gt; Data management and data entities </a:t>
            </a:r>
          </a:p>
          <a:p>
            <a:pPr lvl="1"/>
            <a:r>
              <a:rPr lang="en-US" sz="1765" dirty="0"/>
              <a:t>Splitting up complex forms and business logic (Order pad)</a:t>
            </a:r>
          </a:p>
          <a:p>
            <a:pPr marL="457200" lvl="1" indent="0">
              <a:buNone/>
            </a:pPr>
            <a:endParaRPr lang="en-US" sz="1765" dirty="0"/>
          </a:p>
          <a:p>
            <a:endParaRPr lang="en-US" dirty="0"/>
          </a:p>
          <a:p>
            <a:endParaRPr lang="en-GB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upgrade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201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E9815-ADFE-4BAE-8157-02359D5BB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5705914" cy="4204418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Vendor collaboration (previously known as the Vendor portal) </a:t>
            </a:r>
          </a:p>
          <a:p>
            <a:r>
              <a:rPr lang="en-GB" sz="2400" dirty="0"/>
              <a:t>Personalized product recommendations </a:t>
            </a:r>
          </a:p>
          <a:p>
            <a:r>
              <a:rPr lang="en-GB" sz="2400" dirty="0"/>
              <a:t>Batch active periods </a:t>
            </a:r>
          </a:p>
          <a:p>
            <a:r>
              <a:rPr lang="en-GB" sz="2400" dirty="0"/>
              <a:t>Batch job to handle SQL index defragmentation </a:t>
            </a:r>
          </a:p>
          <a:p>
            <a:r>
              <a:rPr lang="en-GB" sz="2400" dirty="0"/>
              <a:t>Custom Order pad and task history to move to the e-commerce portal </a:t>
            </a:r>
          </a:p>
          <a:p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A8AE7-EF4D-4DDF-8B6D-01E92E2B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Standardization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5C6C0-27ED-4103-9531-CA29C99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54" y="0"/>
            <a:ext cx="5768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375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1000">
              <a:schemeClr val="bg2">
                <a:tint val="97000"/>
                <a:hueMod val="92000"/>
                <a:satMod val="169000"/>
                <a:lumMod val="164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How to prepare for a D365FO/SCM upgrade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br>
              <a:rPr lang="hu-HU" dirty="0"/>
            </a:br>
            <a:r>
              <a:rPr lang="hu-HU" sz="3200" dirty="0"/>
              <a:t>Peter Prokopecz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3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1089465"/>
          </a:xfrm>
        </p:spPr>
        <p:txBody>
          <a:bodyPr/>
          <a:lstStyle/>
          <a:p>
            <a:endParaRPr lang="en-US" dirty="0"/>
          </a:p>
          <a:p>
            <a:endParaRPr lang="en-GB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Order pad - Complex for browser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9E6E9-ABE1-41D1-BE13-E7D4BB71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5" y="1639263"/>
            <a:ext cx="9831104" cy="43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CB80E2-2812-4C66-B4C7-778F1A0F2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1977914"/>
          </a:xfrm>
        </p:spPr>
        <p:txBody>
          <a:bodyPr/>
          <a:lstStyle/>
          <a:p>
            <a:r>
              <a:rPr lang="hu-HU" dirty="0"/>
              <a:t>Warehouse Zones and areas</a:t>
            </a:r>
          </a:p>
          <a:p>
            <a:r>
              <a:rPr lang="hu-HU" dirty="0"/>
              <a:t>WMS2 deprecated</a:t>
            </a:r>
          </a:p>
          <a:p>
            <a:r>
              <a:rPr lang="hu-HU" dirty="0"/>
              <a:t>Implement Advanced warehousing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8F302A-7602-420C-9CC9-F6790098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Redesign example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119995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TECHNICAL UPGRADE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2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A9C8-9456-4AFA-A271-76806CDA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90000"/>
                  </a:schemeClr>
                </a:solidFill>
              </a:rPr>
              <a:t>LCS Demó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 descr="Demo">
            <a:extLst>
              <a:ext uri="{FF2B5EF4-FFF2-40B4-BE49-F238E27FC236}">
                <a16:creationId xmlns:a16="http://schemas.microsoft.com/office/drawing/2014/main" id="{06BE9A9D-1D4A-4433-9232-DBB2890BA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550" y="2460992"/>
            <a:ext cx="3308269" cy="2481202"/>
          </a:xfrm>
        </p:spPr>
      </p:pic>
    </p:spTree>
    <p:extLst>
      <p:ext uri="{BB962C8B-B14F-4D97-AF65-F5344CB8AC3E}">
        <p14:creationId xmlns:p14="http://schemas.microsoft.com/office/powerpoint/2010/main" val="338558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7B086A-9C0D-4F29-A3B5-C5E57616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264261"/>
            <a:ext cx="3048267" cy="2525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12135-4335-4CB5-9DBE-D0253A45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Code upgrade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9D3FB9-3FB4-4EF2-8EF2-BC0926525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00" y="1690688"/>
            <a:ext cx="10515600" cy="35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2159-90AD-4087-92B6-0D7C472B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Task list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E30202-B394-40DE-97EB-8F9E5E9F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735"/>
            <a:ext cx="9483969" cy="37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7424-5869-4092-9BF3-DDC8FEDC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Azure DevOps Boards – Work items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F88AC-D496-45F2-ADCC-4C2F7AFD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8" y="1280339"/>
            <a:ext cx="8296712" cy="54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7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AE7-0A41-4D5E-B6EE-D0B5C978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Extensibility support request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7A7031-15A0-4D9A-BB8C-A3BF44960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1282"/>
            <a:ext cx="5362575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15C66-347E-4AEF-A2EB-1172D95C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1282"/>
            <a:ext cx="6046177" cy="56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3177665"/>
          </a:xfrm>
        </p:spPr>
        <p:txBody>
          <a:bodyPr/>
          <a:lstStyle/>
          <a:p>
            <a:r>
              <a:rPr lang="en-US" sz="2353" dirty="0"/>
              <a:t>Code cleanup</a:t>
            </a:r>
          </a:p>
          <a:p>
            <a:pPr lvl="1"/>
            <a:r>
              <a:rPr lang="en-US" sz="1765" dirty="0"/>
              <a:t>Identifying </a:t>
            </a:r>
            <a:r>
              <a:rPr lang="en-US" sz="1765" b="1" dirty="0"/>
              <a:t>unused objects </a:t>
            </a:r>
            <a:r>
              <a:rPr lang="en-US" sz="1765" dirty="0"/>
              <a:t>via X++, </a:t>
            </a:r>
            <a:r>
              <a:rPr lang="en-US" sz="1765" dirty="0" err="1"/>
              <a:t>MorphX</a:t>
            </a:r>
            <a:r>
              <a:rPr lang="en-US" sz="1765" dirty="0"/>
              <a:t> and T-SQL</a:t>
            </a:r>
          </a:p>
          <a:p>
            <a:pPr lvl="1"/>
            <a:r>
              <a:rPr lang="en-US" sz="1765" dirty="0"/>
              <a:t>Get rid of compilation </a:t>
            </a:r>
            <a:r>
              <a:rPr lang="en-US" sz="1765" b="1" dirty="0"/>
              <a:t>warnings and best practice</a:t>
            </a:r>
            <a:r>
              <a:rPr lang="en-US" sz="1765" dirty="0"/>
              <a:t> violations</a:t>
            </a:r>
          </a:p>
          <a:p>
            <a:pPr lvl="1"/>
            <a:r>
              <a:rPr lang="hu-HU" sz="1765" b="1" dirty="0"/>
              <a:t>LCS </a:t>
            </a:r>
            <a:r>
              <a:rPr lang="en-US" sz="1765" b="1" dirty="0"/>
              <a:t>Code Analysis </a:t>
            </a:r>
            <a:r>
              <a:rPr lang="en-US" sz="1765" dirty="0"/>
              <a:t>for finding typically incorrect implementations</a:t>
            </a:r>
          </a:p>
          <a:p>
            <a:pPr lvl="1"/>
            <a:r>
              <a:rPr lang="en-US" sz="1765" dirty="0"/>
              <a:t>Consolidate </a:t>
            </a:r>
            <a:r>
              <a:rPr lang="en-US" sz="1765" b="1" dirty="0"/>
              <a:t>prefixes</a:t>
            </a:r>
            <a:r>
              <a:rPr lang="en-US" sz="1765" dirty="0"/>
              <a:t> and suffixes (JJE, CCM, JAD)</a:t>
            </a:r>
          </a:p>
          <a:p>
            <a:r>
              <a:rPr lang="en-US" sz="2353" dirty="0"/>
              <a:t>Code upgrade</a:t>
            </a:r>
          </a:p>
          <a:p>
            <a:pPr lvl="1"/>
            <a:r>
              <a:rPr lang="en-US" sz="1765" dirty="0"/>
              <a:t>Change overlayered code to utilize pre/post</a:t>
            </a:r>
            <a:r>
              <a:rPr lang="hu-HU" sz="1765" dirty="0"/>
              <a:t> </a:t>
            </a:r>
            <a:r>
              <a:rPr lang="en-US" sz="1765" b="1" dirty="0"/>
              <a:t>event handlers</a:t>
            </a:r>
          </a:p>
          <a:p>
            <a:pPr lvl="1"/>
            <a:r>
              <a:rPr lang="en-US" sz="1765" dirty="0"/>
              <a:t>Modify </a:t>
            </a:r>
            <a:r>
              <a:rPr lang="en-US" sz="1765" b="1" dirty="0"/>
              <a:t>forms to use templates</a:t>
            </a:r>
            <a:endParaRPr lang="hu-HU" sz="1765" b="1" dirty="0"/>
          </a:p>
          <a:p>
            <a:endParaRPr lang="en-GB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upgrade</a:t>
            </a:r>
            <a:r>
              <a:rPr lang="hu-HU" b="1" dirty="0"/>
              <a:t> preparation in AX2012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8632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7538-F401-4C14-922A-49BCA857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X++ and T-SQL tricks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B02C-8B74-4575-93F3-641017F9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Empty table cleanup </a:t>
            </a:r>
          </a:p>
          <a:p>
            <a:r>
              <a:rPr lang="hu-HU" dirty="0"/>
              <a:t>Find unused objects – X++ based on Xref 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</a:p>
          <a:p>
            <a:r>
              <a:rPr lang="hu-HU" dirty="0"/>
              <a:t>T-SQL ISVplus layer table without index usage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  <a:r>
              <a:rPr lang="en-GB" dirty="0"/>
              <a:t> </a:t>
            </a:r>
          </a:p>
          <a:p>
            <a:r>
              <a:rPr lang="hu-HU" dirty="0"/>
              <a:t>SysIndexStat mostRecentUse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</a:p>
          <a:p>
            <a:pPr marL="0" indent="0">
              <a:buNone/>
            </a:pPr>
            <a:br>
              <a:rPr lang="hu-HU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56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F3A7-DD88-4A97-BA6C-5E3997DB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29542"/>
          </a:xfrm>
        </p:spPr>
        <p:txBody>
          <a:bodyPr/>
          <a:lstStyle/>
          <a:p>
            <a:r>
              <a:rPr lang="hu-HU" b="1" dirty="0"/>
              <a:t>Speaker Introduction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47C4-EC77-4AA5-9D2C-87AAE521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534"/>
            <a:ext cx="10515600" cy="5594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Peter Prokopecz</a:t>
            </a:r>
          </a:p>
          <a:p>
            <a:pPr marL="0" indent="0">
              <a:buNone/>
            </a:pPr>
            <a:r>
              <a:rPr lang="hu-HU" dirty="0"/>
              <a:t>AX technical lead @ JJ Food Service Ltd. (Food wholesale)</a:t>
            </a:r>
          </a:p>
          <a:p>
            <a:pPr marL="0" indent="0">
              <a:buNone/>
            </a:pPr>
            <a:r>
              <a:rPr lang="hu-HU" dirty="0"/>
              <a:t>Owner @ DAXVision ERP Consulting Ltd. (Your external AX tech. team)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3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Studies: IT engineer BSc (2006) + MBA (2019)</a:t>
            </a:r>
          </a:p>
          <a:p>
            <a:pPr marL="0" indent="0">
              <a:buNone/>
            </a:pPr>
            <a:r>
              <a:rPr lang="hu-HU" dirty="0"/>
              <a:t>AX experience: AX from 2003 – Trade and logistics, Developer, Technical architect</a:t>
            </a:r>
          </a:p>
          <a:p>
            <a:pPr marL="0" indent="0">
              <a:buNone/>
            </a:pPr>
            <a:r>
              <a:rPr lang="hu-HU" dirty="0"/>
              <a:t>Lived in: Budapest (Hungary), Dubai (UAE), Cambridge (UK), Gent (Belgium) </a:t>
            </a:r>
          </a:p>
        </p:txBody>
      </p:sp>
    </p:spTree>
    <p:extLst>
      <p:ext uri="{BB962C8B-B14F-4D97-AF65-F5344CB8AC3E}">
        <p14:creationId xmlns:p14="http://schemas.microsoft.com/office/powerpoint/2010/main" val="21546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5602567" cy="2560445"/>
          </a:xfrm>
        </p:spPr>
        <p:txBody>
          <a:bodyPr/>
          <a:lstStyle/>
          <a:p>
            <a:r>
              <a:rPr lang="en-US" sz="2353" dirty="0"/>
              <a:t>AX Dev client: Tools/Number of records</a:t>
            </a:r>
          </a:p>
          <a:p>
            <a:r>
              <a:rPr lang="en-US" sz="2353" dirty="0"/>
              <a:t>Add advanced filter: ‘</a:t>
            </a:r>
            <a:r>
              <a:rPr lang="en-US" sz="2353" dirty="0" err="1"/>
              <a:t>utilLevel</a:t>
            </a:r>
            <a:r>
              <a:rPr lang="en-US" sz="2353" dirty="0"/>
              <a:t>&gt;</a:t>
            </a:r>
            <a:r>
              <a:rPr lang="en-US" sz="2353" dirty="0" err="1"/>
              <a:t>slp</a:t>
            </a:r>
            <a:r>
              <a:rPr lang="en-US" sz="2353" dirty="0"/>
              <a:t>’</a:t>
            </a:r>
          </a:p>
          <a:p>
            <a:r>
              <a:rPr lang="en-US" sz="2353" dirty="0"/>
              <a:t>Consider temp tables </a:t>
            </a:r>
          </a:p>
          <a:p>
            <a:r>
              <a:rPr lang="en-US" sz="2353" dirty="0"/>
              <a:t>Useful to compare with result of  </a:t>
            </a:r>
            <a:r>
              <a:rPr lang="en-US" sz="2353" dirty="0" err="1"/>
              <a:t>db_index_usage_stats</a:t>
            </a:r>
            <a:r>
              <a:rPr lang="en-US" sz="2353" dirty="0"/>
              <a:t> (coming slide)</a:t>
            </a:r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Empt</a:t>
            </a:r>
            <a:r>
              <a:rPr lang="en-GB" b="1" dirty="0"/>
              <a:t>y table </a:t>
            </a:r>
            <a:r>
              <a:rPr lang="en-GB" b="1" dirty="0" err="1"/>
              <a:t>cleanup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53F32-258A-4275-B7B3-120A6D5C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10" y="515620"/>
            <a:ext cx="5098416" cy="54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5602567" cy="1198149"/>
          </a:xfrm>
        </p:spPr>
        <p:txBody>
          <a:bodyPr/>
          <a:lstStyle/>
          <a:p>
            <a:pPr marL="0" indent="0">
              <a:buNone/>
            </a:pPr>
            <a:r>
              <a:rPr lang="en-US" sz="2353" dirty="0"/>
              <a:t>No index usage registered for these non-standard tables </a:t>
            </a:r>
            <a:r>
              <a:rPr lang="en-US" sz="2353" b="1" dirty="0"/>
              <a:t>after last SQL restart</a:t>
            </a:r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Find unused objects – TSQL 1</a:t>
            </a:r>
            <a:endParaRPr lang="en-GB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1A1DD-7833-4048-AA15-2EC6035A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8" y="3264170"/>
            <a:ext cx="10671056" cy="3377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9DD74-660C-4D9D-93FD-C641E72C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764" y="3951914"/>
            <a:ext cx="2147684" cy="2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1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1" y="1785555"/>
            <a:ext cx="5378460" cy="2606916"/>
          </a:xfrm>
        </p:spPr>
        <p:txBody>
          <a:bodyPr/>
          <a:lstStyle/>
          <a:p>
            <a:pPr marL="0" indent="0">
              <a:buNone/>
            </a:pPr>
            <a:r>
              <a:rPr lang="en-US" sz="2353" b="1" dirty="0"/>
              <a:t>Most recent use of indexes</a:t>
            </a:r>
          </a:p>
          <a:p>
            <a:pPr marL="0" indent="0">
              <a:buNone/>
            </a:pPr>
            <a:r>
              <a:rPr lang="en-US" sz="2353" dirty="0"/>
              <a:t>Queried </a:t>
            </a:r>
            <a:r>
              <a:rPr lang="en-US" sz="2353" dirty="0" err="1"/>
              <a:t>db_index_usage_stats</a:t>
            </a:r>
            <a:r>
              <a:rPr lang="en-US" sz="2353" dirty="0"/>
              <a:t>, added an extra field: „</a:t>
            </a:r>
            <a:r>
              <a:rPr lang="en-US" sz="2353" dirty="0" err="1"/>
              <a:t>MostRecentUse</a:t>
            </a:r>
            <a:r>
              <a:rPr lang="en-US" sz="2353" dirty="0"/>
              <a:t>” which is showing the most recent from </a:t>
            </a:r>
            <a:r>
              <a:rPr lang="en-US" sz="2353" dirty="0" err="1"/>
              <a:t>last_user_lookup</a:t>
            </a:r>
            <a:r>
              <a:rPr lang="en-US" sz="2353" dirty="0"/>
              <a:t>, </a:t>
            </a:r>
            <a:r>
              <a:rPr lang="en-US" sz="2353" dirty="0" err="1"/>
              <a:t>last_user_scan</a:t>
            </a:r>
            <a:r>
              <a:rPr lang="en-US" sz="2353" dirty="0"/>
              <a:t> and </a:t>
            </a:r>
            <a:r>
              <a:rPr lang="en-US" sz="2353" dirty="0" err="1"/>
              <a:t>last_user_seek</a:t>
            </a:r>
            <a:r>
              <a:rPr lang="en-US" sz="2353" dirty="0"/>
              <a:t> fields</a:t>
            </a:r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73597" cy="1325563"/>
          </a:xfrm>
        </p:spPr>
        <p:txBody>
          <a:bodyPr/>
          <a:lstStyle/>
          <a:p>
            <a:r>
              <a:rPr lang="hu-HU" b="1" dirty="0"/>
              <a:t>Find unused objects – TSQL 2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21299-D179-4B4C-A661-6A370A00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797" y="487"/>
            <a:ext cx="6209609" cy="443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A919A5-CC84-4A16-9FA9-A958E15A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53053"/>
            <a:ext cx="6096000" cy="30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1" y="1785555"/>
            <a:ext cx="5826672" cy="418191"/>
          </a:xfrm>
        </p:spPr>
        <p:txBody>
          <a:bodyPr/>
          <a:lstStyle/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74622" cy="1325563"/>
          </a:xfrm>
        </p:spPr>
        <p:txBody>
          <a:bodyPr/>
          <a:lstStyle/>
          <a:p>
            <a:r>
              <a:rPr lang="hu-HU" b="1" dirty="0"/>
              <a:t>Find unused objects – XRef (1)</a:t>
            </a:r>
            <a:endParaRPr lang="en-GB" b="1" dirty="0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514726C7-F939-48A0-B71B-FCBB84C4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90" y="32711"/>
            <a:ext cx="2603080" cy="6824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0087F-FC4C-4653-B8F5-C40D4FCD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9" y="2267097"/>
            <a:ext cx="4230446" cy="29748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5D215C-4CED-4D2A-900D-EFA96162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372" y="2643598"/>
            <a:ext cx="5113264" cy="41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1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Find unused objects – XRef (2)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F96A38-74DC-44F4-B59D-3E8FDAFFD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63536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1F5B0-5A70-494F-8ABE-D85A0F34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2" y="1228887"/>
            <a:ext cx="5769428" cy="5629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0A9FFC-39C6-42F2-A7DF-B95FDD25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" y="1434223"/>
            <a:ext cx="6194749" cy="39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2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4"/>
            <a:ext cx="11199760" cy="418191"/>
          </a:xfrm>
        </p:spPr>
        <p:txBody>
          <a:bodyPr/>
          <a:lstStyle/>
          <a:p>
            <a:r>
              <a:rPr lang="hu-HU" sz="2353" dirty="0"/>
              <a:t>How did Microsoft design their packages for sys layer objects?</a:t>
            </a:r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Microsoft package structure</a:t>
            </a:r>
            <a:endParaRPr lang="en-GB" b="1" dirty="0"/>
          </a:p>
        </p:txBody>
      </p:sp>
      <p:pic>
        <p:nvPicPr>
          <p:cNvPr id="5" name="Picture 2" descr="Machine generated alternative text:&#10;Primary System Models &#10;Application Suite &#10;Application Foundation &#10;{ Application Platform ">
            <a:extLst>
              <a:ext uri="{FF2B5EF4-FFF2-40B4-BE49-F238E27FC236}">
                <a16:creationId xmlns:a16="http://schemas.microsoft.com/office/drawing/2014/main" id="{CBA1C0D1-6CD7-4C8D-AF44-1E1E48E06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749" y="2457873"/>
            <a:ext cx="3212189" cy="1774735"/>
          </a:xfrm>
          <a:prstGeom prst="rect">
            <a:avLst/>
          </a:prstGeom>
          <a:noFill/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D862CC4-FF32-482F-8388-9073AF10F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44" y="2457873"/>
            <a:ext cx="7769015" cy="43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2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3014543"/>
          </a:xfrm>
        </p:spPr>
        <p:txBody>
          <a:bodyPr/>
          <a:lstStyle/>
          <a:p>
            <a:pPr marL="0" indent="0">
              <a:buNone/>
            </a:pPr>
            <a:r>
              <a:rPr lang="hu-HU" sz="2353" dirty="0"/>
              <a:t>Do not overcomplicate –&gt; circular references</a:t>
            </a:r>
            <a:endParaRPr lang="en-US" sz="2353" dirty="0"/>
          </a:p>
          <a:p>
            <a:r>
              <a:rPr lang="en-US" sz="2353" dirty="0"/>
              <a:t>Core – Changes for low level code (Sys*, </a:t>
            </a:r>
            <a:r>
              <a:rPr lang="en-US" sz="2353" dirty="0" err="1"/>
              <a:t>RunBase</a:t>
            </a:r>
            <a:r>
              <a:rPr lang="en-US" sz="2353" dirty="0"/>
              <a:t>) and frameworks (Batch*, </a:t>
            </a:r>
            <a:r>
              <a:rPr lang="en-US" sz="2353" dirty="0" err="1"/>
              <a:t>FormLetter</a:t>
            </a:r>
            <a:r>
              <a:rPr lang="en-US" sz="2353" dirty="0"/>
              <a:t>*, Appl/Info)</a:t>
            </a:r>
          </a:p>
          <a:p>
            <a:r>
              <a:rPr lang="en-US" sz="2353" dirty="0"/>
              <a:t>Operation – Business logic. Could split it further per larger areas</a:t>
            </a:r>
          </a:p>
          <a:p>
            <a:r>
              <a:rPr lang="en-US" sz="2353" dirty="0"/>
              <a:t>Integration – Apps, eCommerce</a:t>
            </a:r>
          </a:p>
          <a:p>
            <a:r>
              <a:rPr lang="en-US" sz="2353" dirty="0"/>
              <a:t>Reporting – SSRS and </a:t>
            </a:r>
            <a:r>
              <a:rPr lang="en-US" sz="2353" dirty="0" err="1"/>
              <a:t>PowerBI</a:t>
            </a:r>
            <a:endParaRPr lang="en-US" sz="2353" dirty="0"/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should I plan packages and models?</a:t>
            </a:r>
          </a:p>
        </p:txBody>
      </p:sp>
    </p:spTree>
    <p:extLst>
      <p:ext uri="{BB962C8B-B14F-4D97-AF65-F5344CB8AC3E}">
        <p14:creationId xmlns:p14="http://schemas.microsoft.com/office/powerpoint/2010/main" val="220472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4050981"/>
          </a:xfrm>
        </p:spPr>
        <p:txBody>
          <a:bodyPr/>
          <a:lstStyle/>
          <a:p>
            <a:pPr marL="0" indent="0">
              <a:buNone/>
            </a:pPr>
            <a:r>
              <a:rPr lang="en-US" sz="2353" dirty="0"/>
              <a:t>Examples:</a:t>
            </a:r>
          </a:p>
          <a:p>
            <a:r>
              <a:rPr lang="en-US" sz="2353" dirty="0"/>
              <a:t>\Tables\</a:t>
            </a:r>
            <a:r>
              <a:rPr lang="en-US" sz="2353" dirty="0" err="1"/>
              <a:t>JAD_MyCustomTable</a:t>
            </a:r>
            <a:r>
              <a:rPr lang="en-US" sz="2353" dirty="0"/>
              <a:t> </a:t>
            </a:r>
            <a:r>
              <a:rPr lang="en-US" sz="2353" i="1" dirty="0"/>
              <a:t>(JAD Operation)</a:t>
            </a:r>
          </a:p>
          <a:p>
            <a:r>
              <a:rPr lang="en-US" sz="2353" dirty="0"/>
              <a:t>\Tables\</a:t>
            </a:r>
            <a:r>
              <a:rPr lang="en-US" sz="2353" dirty="0" err="1"/>
              <a:t>PurchTable.JADOperationExtension</a:t>
            </a:r>
            <a:endParaRPr lang="en-US" sz="2353" dirty="0"/>
          </a:p>
          <a:p>
            <a:r>
              <a:rPr lang="en-US" sz="2353" dirty="0"/>
              <a:t>\Classes\</a:t>
            </a:r>
            <a:r>
              <a:rPr lang="en-US" sz="2353" dirty="0" err="1"/>
              <a:t>PurchTable_Table_JADOperation_Extension</a:t>
            </a:r>
            <a:endParaRPr lang="en-US" sz="2353" dirty="0"/>
          </a:p>
          <a:p>
            <a:r>
              <a:rPr lang="en-US" sz="2353" dirty="0"/>
              <a:t>\Classes\</a:t>
            </a:r>
            <a:r>
              <a:rPr lang="en-US" sz="2353" dirty="0" err="1"/>
              <a:t>PurchTableType_Class_JADOperation_Extension</a:t>
            </a:r>
            <a:endParaRPr lang="hu-HU" sz="2353" dirty="0"/>
          </a:p>
          <a:p>
            <a:r>
              <a:rPr lang="hu-HU" sz="2353" dirty="0"/>
              <a:t>\DataEntities\JAD_ReceiptNote_Entity</a:t>
            </a:r>
            <a:endParaRPr lang="en-US" sz="2353" dirty="0"/>
          </a:p>
          <a:p>
            <a:endParaRPr lang="en-US" sz="2353" dirty="0"/>
          </a:p>
          <a:p>
            <a:endParaRPr lang="en-US" sz="2353" dirty="0"/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Naming conventions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809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A9C8-9456-4AFA-A271-76806CDA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2">
                    <a:lumMod val="90000"/>
                  </a:schemeClr>
                </a:solidFill>
              </a:rPr>
              <a:t>Demo – Package Models, DevEnv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 descr="Demo">
            <a:extLst>
              <a:ext uri="{FF2B5EF4-FFF2-40B4-BE49-F238E27FC236}">
                <a16:creationId xmlns:a16="http://schemas.microsoft.com/office/drawing/2014/main" id="{06BE9A9D-1D4A-4433-9232-DBB2890BA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550" y="2460992"/>
            <a:ext cx="3308269" cy="2481202"/>
          </a:xfrm>
        </p:spPr>
      </p:pic>
    </p:spTree>
    <p:extLst>
      <p:ext uri="{BB962C8B-B14F-4D97-AF65-F5344CB8AC3E}">
        <p14:creationId xmlns:p14="http://schemas.microsoft.com/office/powerpoint/2010/main" val="3382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DATA UPGRADE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7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8ED0-9C45-438E-A56F-067CE361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Agenda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3520-7B65-4462-8904-B2ACF398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dirty="0"/>
          </a:p>
          <a:p>
            <a:r>
              <a:rPr lang="hu-HU" dirty="0"/>
              <a:t>Why do we upgrade</a:t>
            </a:r>
          </a:p>
          <a:p>
            <a:r>
              <a:rPr lang="hu-HU" dirty="0"/>
              <a:t>Functional upgrade</a:t>
            </a:r>
          </a:p>
          <a:p>
            <a:r>
              <a:rPr lang="hu-HU" dirty="0"/>
              <a:t>Technical upgrade</a:t>
            </a:r>
          </a:p>
          <a:p>
            <a:r>
              <a:rPr lang="hu-HU" dirty="0"/>
              <a:t>Data upgrade and cleanup</a:t>
            </a:r>
          </a:p>
          <a:p>
            <a:r>
              <a:rPr lang="hu-HU" dirty="0"/>
              <a:t>LCS demo, AX environment demo (model)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0417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7538-F401-4C14-922A-49BCA857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Data upgrade intro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B02C-8B74-4575-93F3-641017F9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/>
              <a:t>Collation!</a:t>
            </a:r>
          </a:p>
          <a:p>
            <a:r>
              <a:rPr lang="hu-HU" b="1" dirty="0"/>
              <a:t>Purge and archive!</a:t>
            </a:r>
          </a:p>
          <a:p>
            <a:endParaRPr lang="hu-HU" dirty="0"/>
          </a:p>
          <a:p>
            <a:r>
              <a:rPr lang="hu-HU" dirty="0"/>
              <a:t>Empty table cleanup </a:t>
            </a:r>
          </a:p>
          <a:p>
            <a:r>
              <a:rPr lang="hu-HU" dirty="0"/>
              <a:t>Find unused objects – X++ based on Xref 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</a:p>
          <a:p>
            <a:r>
              <a:rPr lang="hu-HU" dirty="0"/>
              <a:t>T-SQL ISVplus layer table without index usage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  <a:r>
              <a:rPr lang="en-GB" dirty="0"/>
              <a:t> </a:t>
            </a:r>
          </a:p>
          <a:p>
            <a:r>
              <a:rPr lang="hu-HU" dirty="0"/>
              <a:t>SysIndexStat mostRecentUse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>
                <a:hlinkClick r:id="rId2"/>
              </a:rPr>
              <a:t>http://daxvisionerp.com/blog/</a:t>
            </a:r>
            <a:r>
              <a:rPr lang="hu-HU" dirty="0"/>
              <a:t>)</a:t>
            </a:r>
          </a:p>
          <a:p>
            <a:pPr marL="0" indent="0">
              <a:buNone/>
            </a:pPr>
            <a:br>
              <a:rPr lang="hu-HU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302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B78A-BC1D-4082-8E7C-FDA8EFD8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Docs.microsoft.com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F18B-7071-420B-9881-21DC2EDF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hlinkClick r:id="rId2"/>
              </a:rPr>
              <a:t>https://docs.microsoft.com/en-us/dynamics365/unified-operations/dev-itpro/migration-upgrade/prepare-migration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4783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2A08DCD-CCB1-42D6-93AF-619CA78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46" y="365561"/>
            <a:ext cx="10514108" cy="671100"/>
          </a:xfrm>
        </p:spPr>
        <p:txBody>
          <a:bodyPr anchor="b" anchorCtr="0">
            <a:normAutofit fontScale="90000"/>
          </a:bodyPr>
          <a:lstStyle/>
          <a:p>
            <a:r>
              <a:rPr lang="hu-HU" dirty="0"/>
              <a:t>Caution! Collation!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25B784-45AB-4408-8943-47CF47576C9B}"/>
              </a:ext>
            </a:extLst>
          </p:cNvPr>
          <p:cNvSpPr txBox="1">
            <a:spLocks/>
          </p:cNvSpPr>
          <p:nvPr/>
        </p:nvSpPr>
        <p:spPr>
          <a:xfrm>
            <a:off x="838946" y="1036659"/>
            <a:ext cx="10514108" cy="5139914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T</a:t>
            </a:r>
            <a:r>
              <a:rPr lang="en-GB" dirty="0"/>
              <a:t>he only supported collation is </a:t>
            </a:r>
            <a:r>
              <a:rPr lang="en-GB" b="1" u="sng" dirty="0"/>
              <a:t>SQL_Latin1_General_CP1_CI_AS</a:t>
            </a:r>
            <a:r>
              <a:rPr lang="hu-HU" sz="2400" b="1" u="sng" dirty="0"/>
              <a:t> </a:t>
            </a:r>
            <a:r>
              <a:rPr lang="hu-HU" sz="2400" dirty="0">
                <a:hlinkClick r:id="rId2"/>
              </a:rPr>
              <a:t>Microsoft Docs</a:t>
            </a:r>
            <a:endParaRPr lang="en-GB" sz="2400" dirty="0"/>
          </a:p>
          <a:p>
            <a:pPr marL="0" indent="0">
              <a:buNone/>
            </a:pPr>
            <a:r>
              <a:rPr lang="hu-HU" sz="2400" dirty="0"/>
              <a:t>Your DB needs to be converted most probably.</a:t>
            </a:r>
          </a:p>
          <a:p>
            <a:pPr marL="0" indent="0">
              <a:buNone/>
            </a:pPr>
            <a:r>
              <a:rPr lang="hu-HU" sz="2400" dirty="0"/>
              <a:t>1. </a:t>
            </a:r>
            <a:r>
              <a:rPr lang="en-GB" sz="2400" dirty="0"/>
              <a:t>Exporting </a:t>
            </a:r>
            <a:r>
              <a:rPr lang="hu-HU" sz="2400" dirty="0"/>
              <a:t>t</a:t>
            </a:r>
            <a:r>
              <a:rPr lang="en-GB" sz="2400" dirty="0"/>
              <a:t>o </a:t>
            </a:r>
            <a:r>
              <a:rPr lang="hu-HU" sz="2400" dirty="0"/>
              <a:t>BACPAC (an</a:t>
            </a:r>
            <a:r>
              <a:rPr lang="en-GB" sz="2400" dirty="0"/>
              <a:t> Azure backup format</a:t>
            </a:r>
            <a:r>
              <a:rPr lang="hu-HU" sz="2400" dirty="0"/>
              <a:t>)</a:t>
            </a:r>
            <a:endParaRPr lang="en-GB" sz="2400" dirty="0"/>
          </a:p>
          <a:p>
            <a:pPr marL="0" indent="0">
              <a:buNone/>
            </a:pPr>
            <a:r>
              <a:rPr lang="hu-HU" sz="2400" dirty="0"/>
              <a:t>SqlPackage.exe /a:export /ssn:localhost /sdn:&lt;database to export&gt; /tf:D:\Exportedbacpac\my.bacpac /p:CommandTimeout=1200 /p:VerifyFullTextDocumentTypesSupported=false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/>
              <a:t>2. </a:t>
            </a:r>
            <a:r>
              <a:rPr lang="en-GB" sz="2400" dirty="0"/>
              <a:t>SQL Server replication</a:t>
            </a:r>
            <a:r>
              <a:rPr lang="hu-HU" sz="2400" dirty="0"/>
              <a:t> to the cloud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9053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B78A-BC1D-4082-8E7C-FDA8EFD8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Data upgrade és cleanup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F18B-7071-420B-9881-21DC2EDF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u="sng" dirty="0"/>
              <a:t>Purge and archive data </a:t>
            </a:r>
          </a:p>
          <a:p>
            <a:pPr marL="0" indent="0">
              <a:buNone/>
            </a:pPr>
            <a:r>
              <a:rPr lang="hu-HU" dirty="0"/>
              <a:t>Standard clean up jobs in AX: batch history, AIF log</a:t>
            </a:r>
          </a:p>
          <a:p>
            <a:pPr marL="0" indent="0">
              <a:buNone/>
            </a:pPr>
            <a:r>
              <a:rPr lang="hu-HU" dirty="0"/>
              <a:t>IDMF 2012</a:t>
            </a:r>
          </a:p>
          <a:p>
            <a:pPr marL="0" indent="0">
              <a:buNone/>
            </a:pPr>
            <a:r>
              <a:rPr lang="hu-HU" dirty="0"/>
              <a:t>Archive application</a:t>
            </a:r>
          </a:p>
          <a:p>
            <a:r>
              <a:rPr lang="hu-HU" u="sng" dirty="0"/>
              <a:t>Replicate data to cloud before golive</a:t>
            </a:r>
            <a:br>
              <a:rPr lang="hu-HU" dirty="0"/>
            </a:br>
            <a:r>
              <a:rPr lang="hu-HU" dirty="0"/>
              <a:t>- prod data is synched up to cloud in regular fashion</a:t>
            </a:r>
            <a:br>
              <a:rPr lang="hu-HU" dirty="0"/>
            </a:br>
            <a:r>
              <a:rPr lang="hu-HU" dirty="0"/>
              <a:t>- during test cycles instead of taking a backup from prod, take the replicated data so you are testing and go through the upgrade process so what you will actually do </a:t>
            </a:r>
          </a:p>
          <a:p>
            <a:pPr fontAlgn="ctr"/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1270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FINISHING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0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8ED0-9C45-438E-A56F-067CE361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What have I talked about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3520-7B65-4462-8904-B2ACF398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dirty="0"/>
          </a:p>
          <a:p>
            <a:r>
              <a:rPr lang="hu-HU" dirty="0"/>
              <a:t>Why do we upgrade</a:t>
            </a:r>
          </a:p>
          <a:p>
            <a:r>
              <a:rPr lang="hu-HU" dirty="0"/>
              <a:t>Functional upgrade</a:t>
            </a:r>
          </a:p>
          <a:p>
            <a:r>
              <a:rPr lang="hu-HU" dirty="0"/>
              <a:t>Technical upgrade</a:t>
            </a:r>
          </a:p>
          <a:p>
            <a:r>
              <a:rPr lang="hu-HU" dirty="0"/>
              <a:t>Data upgrade and cleanup</a:t>
            </a:r>
          </a:p>
          <a:p>
            <a:r>
              <a:rPr lang="hu-HU" dirty="0"/>
              <a:t>LCS demo, AX environment demo (package-model)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193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C101-AC5C-47E1-A04E-A3AF1511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Thank you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F816-6B2A-4A6F-9146-49442ACA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Peter Prokopecz 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DAXVision ERP Consulting Ltd.</a:t>
            </a:r>
          </a:p>
          <a:p>
            <a:pPr marL="0" indent="0">
              <a:buNone/>
            </a:pPr>
            <a:r>
              <a:rPr lang="hu-HU" dirty="0">
                <a:hlinkClick r:id="rId3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https://www.linkedin.com/in/peter-prokopecz/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034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INTRODUCTION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8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1D8BF-FDE1-42EE-BDFE-1D08C53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072D824-2FF1-4655-AC4E-3E825EE2DD95}"/>
              </a:ext>
            </a:extLst>
          </p:cNvPr>
          <p:cNvSpPr txBox="1">
            <a:spLocks/>
          </p:cNvSpPr>
          <p:nvPr/>
        </p:nvSpPr>
        <p:spPr>
          <a:xfrm>
            <a:off x="680762" y="1785554"/>
            <a:ext cx="10494979" cy="4116396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961" dirty="0"/>
              <a:t>UK Food</a:t>
            </a:r>
            <a:r>
              <a:rPr lang="en-GB" sz="1961" dirty="0"/>
              <a:t> and drink wholesaler</a:t>
            </a:r>
            <a:r>
              <a:rPr lang="hu-HU" sz="1961" dirty="0"/>
              <a:t>.</a:t>
            </a:r>
          </a:p>
          <a:p>
            <a:pPr marL="0" indent="0">
              <a:buNone/>
            </a:pPr>
            <a:r>
              <a:rPr lang="en-GB" sz="1961" dirty="0"/>
              <a:t>We have been around for more than 30 years</a:t>
            </a:r>
            <a:r>
              <a:rPr lang="hu-HU" sz="1961" dirty="0"/>
              <a:t>.</a:t>
            </a:r>
          </a:p>
          <a:p>
            <a:pPr marL="0" indent="0">
              <a:buNone/>
            </a:pPr>
            <a:r>
              <a:rPr lang="en-GB" sz="2000" dirty="0"/>
              <a:t>Orders can be placed online via the JJ website or App for collection or delivery.</a:t>
            </a:r>
            <a:endParaRPr lang="hu-HU" sz="2000" dirty="0"/>
          </a:p>
          <a:p>
            <a:pPr marL="0" indent="0">
              <a:buNone/>
            </a:pPr>
            <a:r>
              <a:rPr lang="en-GB" sz="2000" dirty="0"/>
              <a:t>Next day delivery, same day collection, same day delivery in some areas.</a:t>
            </a:r>
          </a:p>
          <a:p>
            <a:r>
              <a:rPr lang="en-US" sz="1961" dirty="0"/>
              <a:t>10+ years of history, using Microsoft Dynamics AX from version 3.0 to 2012 R3</a:t>
            </a:r>
            <a:endParaRPr lang="hu-HU" sz="1961" dirty="0"/>
          </a:p>
          <a:p>
            <a:r>
              <a:rPr lang="hu-HU" sz="1961" dirty="0"/>
              <a:t>B2B originaly, </a:t>
            </a:r>
            <a:r>
              <a:rPr lang="en-GB" sz="1961" dirty="0"/>
              <a:t>delivering to the general public </a:t>
            </a:r>
            <a:r>
              <a:rPr lang="hu-HU" sz="1961" dirty="0"/>
              <a:t>also</a:t>
            </a:r>
          </a:p>
          <a:p>
            <a:r>
              <a:rPr lang="en-GB" sz="1961" dirty="0"/>
              <a:t>11 UK branches</a:t>
            </a:r>
            <a:endParaRPr lang="hu-HU" sz="1961" dirty="0"/>
          </a:p>
          <a:p>
            <a:r>
              <a:rPr lang="en-US" sz="1961" dirty="0"/>
              <a:t>60.000 customers</a:t>
            </a:r>
          </a:p>
          <a:p>
            <a:r>
              <a:rPr lang="en-US" sz="1961" dirty="0"/>
              <a:t>100+ delivery vehicles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D2518-324B-4354-9B21-B7A90A5499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86" y="3843752"/>
            <a:ext cx="4337888" cy="2896088"/>
          </a:xfrm>
          <a:prstGeom prst="rect">
            <a:avLst/>
          </a:prstGeom>
        </p:spPr>
      </p:pic>
      <p:pic>
        <p:nvPicPr>
          <p:cNvPr id="7" name="Picture 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20068E05-CBEE-4644-89AF-AD80A014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2070"/>
            <a:ext cx="4937667" cy="8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83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1089465"/>
          </a:xfrm>
        </p:spPr>
        <p:txBody>
          <a:bodyPr/>
          <a:lstStyle/>
          <a:p>
            <a:endParaRPr lang="en-US" dirty="0"/>
          </a:p>
          <a:p>
            <a:endParaRPr lang="en-GB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613"/>
          </a:xfrm>
        </p:spPr>
        <p:txBody>
          <a:bodyPr/>
          <a:lstStyle/>
          <a:p>
            <a:r>
              <a:rPr lang="en-GB" b="1" dirty="0"/>
              <a:t>JJ website </a:t>
            </a:r>
            <a:r>
              <a:rPr lang="hu-HU" b="1" dirty="0"/>
              <a:t>and</a:t>
            </a:r>
            <a:r>
              <a:rPr lang="en-GB" b="1" dirty="0"/>
              <a:t>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9EFA9-EC61-47D0-AF3E-98E169AB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526" y="2008841"/>
            <a:ext cx="3469051" cy="43606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0620C7-B921-4462-80E9-38EDD775A34D}"/>
              </a:ext>
            </a:extLst>
          </p:cNvPr>
          <p:cNvSpPr/>
          <p:nvPr/>
        </p:nvSpPr>
        <p:spPr>
          <a:xfrm>
            <a:off x="81754" y="1314624"/>
            <a:ext cx="12110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can place an order in just seconds using the JJ Foodservice website or App and we will let you know when your order is just minutes away</a:t>
            </a:r>
            <a:r>
              <a:rPr lang="hu-HU" dirty="0"/>
              <a:t>. </a:t>
            </a:r>
            <a:r>
              <a:rPr lang="en-GB" dirty="0">
                <a:hlinkClick r:id="rId3"/>
              </a:rPr>
              <a:t>https://www.jjfoodservice.com/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19D2D-AAC5-44A0-BAEA-74993578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1" y="2008841"/>
            <a:ext cx="8143780" cy="4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5"/>
            <a:ext cx="11199760" cy="3583802"/>
          </a:xfrm>
        </p:spPr>
        <p:txBody>
          <a:bodyPr/>
          <a:lstStyle/>
          <a:p>
            <a:r>
              <a:rPr lang="hu-HU" sz="2353" dirty="0"/>
              <a:t>Standardization</a:t>
            </a:r>
          </a:p>
          <a:p>
            <a:r>
              <a:rPr lang="hu-HU" sz="2353" dirty="0"/>
              <a:t>Utilize advantages of cloud technology (</a:t>
            </a:r>
            <a:r>
              <a:rPr lang="en-US" sz="2353" dirty="0"/>
              <a:t>PowerApps, </a:t>
            </a:r>
            <a:r>
              <a:rPr lang="hu-HU" sz="2353" dirty="0"/>
              <a:t>PowerAutomate</a:t>
            </a:r>
            <a:r>
              <a:rPr lang="en-US" sz="2353" dirty="0"/>
              <a:t>, </a:t>
            </a:r>
            <a:r>
              <a:rPr lang="en-US" sz="2353" dirty="0" err="1"/>
              <a:t>LogicApps</a:t>
            </a:r>
            <a:r>
              <a:rPr lang="en-US" sz="2353" dirty="0"/>
              <a:t>, </a:t>
            </a:r>
            <a:r>
              <a:rPr lang="en-US" sz="2353" dirty="0" err="1"/>
              <a:t>PowerBI</a:t>
            </a:r>
            <a:r>
              <a:rPr lang="en-US" sz="2353" dirty="0"/>
              <a:t>, Azure DevOps, Application Insights, etc.)</a:t>
            </a:r>
            <a:endParaRPr lang="hu-HU" sz="2353" dirty="0"/>
          </a:p>
          <a:p>
            <a:r>
              <a:rPr lang="hu-HU" sz="2353" dirty="0"/>
              <a:t>Cost and complexity of maintaining redundant, failsafe system	</a:t>
            </a:r>
          </a:p>
          <a:p>
            <a:pPr lvl="1"/>
            <a:r>
              <a:rPr lang="hu-HU" sz="2000" dirty="0"/>
              <a:t>licensing</a:t>
            </a:r>
          </a:p>
          <a:p>
            <a:pPr lvl="1"/>
            <a:r>
              <a:rPr lang="hu-HU" sz="2000" dirty="0"/>
              <a:t>replacing HW every 5 years</a:t>
            </a:r>
          </a:p>
          <a:p>
            <a:pPr lvl="1"/>
            <a:r>
              <a:rPr lang="hu-HU" sz="2000" dirty="0"/>
              <a:t>Lots of work for IT staff</a:t>
            </a:r>
          </a:p>
          <a:p>
            <a:r>
              <a:rPr lang="hu-HU" sz="2353" dirty="0"/>
              <a:t>Code and data cleanup</a:t>
            </a:r>
          </a:p>
          <a:p>
            <a:r>
              <a:rPr lang="hu-HU" sz="2353" dirty="0"/>
              <a:t>End of product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Why do we upgrade?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3967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B9CD7C-2089-4AF4-BD59-A66E73160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417739"/>
            <a:ext cx="9181469" cy="573110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https://docs.microsoft.com/en-us/dynamics365/fin-ops-core/fin-ops/get-started/whats-new-changed</a:t>
            </a:r>
            <a:endParaRPr lang="hu-HU" sz="2400" dirty="0"/>
          </a:p>
          <a:p>
            <a:r>
              <a:rPr lang="en-GB" sz="2400" dirty="0"/>
              <a:t>New </a:t>
            </a:r>
            <a:r>
              <a:rPr lang="en-GB" sz="2400" b="1" dirty="0"/>
              <a:t>web browser-based client</a:t>
            </a:r>
            <a:endParaRPr lang="hu-HU" sz="2400" b="1" dirty="0"/>
          </a:p>
          <a:p>
            <a:r>
              <a:rPr lang="en-GB" sz="2400" dirty="0"/>
              <a:t>Visual Studio is the only developer environment</a:t>
            </a:r>
          </a:p>
          <a:p>
            <a:r>
              <a:rPr lang="en-GB" sz="2400" dirty="0"/>
              <a:t>BI reports embedded to AX client (browser)</a:t>
            </a:r>
          </a:p>
          <a:p>
            <a:r>
              <a:rPr lang="en-GB" sz="2400" b="1" dirty="0"/>
              <a:t>Task recorder </a:t>
            </a:r>
            <a:r>
              <a:rPr lang="hu-HU" sz="2400" dirty="0"/>
              <a:t>available to all users</a:t>
            </a:r>
          </a:p>
          <a:p>
            <a:r>
              <a:rPr lang="en-GB" sz="2400" dirty="0"/>
              <a:t>Form templates are forced </a:t>
            </a:r>
          </a:p>
          <a:p>
            <a:r>
              <a:rPr lang="en-GB" sz="2400" b="1" dirty="0"/>
              <a:t>MRP is separate service </a:t>
            </a:r>
            <a:r>
              <a:rPr lang="en-GB" sz="2400" dirty="0"/>
              <a:t>in the cloud</a:t>
            </a:r>
          </a:p>
          <a:p>
            <a:r>
              <a:rPr lang="en-GB" sz="2400" dirty="0"/>
              <a:t>Vendor portal </a:t>
            </a:r>
          </a:p>
          <a:p>
            <a:r>
              <a:rPr lang="en-GB" sz="2400" b="1" dirty="0"/>
              <a:t>Business events </a:t>
            </a:r>
            <a:r>
              <a:rPr lang="en-GB" sz="2400" dirty="0"/>
              <a:t>lets you extend the product and give triggers to external applications </a:t>
            </a:r>
          </a:p>
          <a:p>
            <a:pPr marL="0" indent="0">
              <a:buNone/>
            </a:pPr>
            <a:endParaRPr lang="hu-HU" sz="2400" dirty="0"/>
          </a:p>
          <a:p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A87C0-67A1-4DB3-9B4E-65BAF476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Why do we upgrade – new functionality (1)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31693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1673</Words>
  <Application>Microsoft Office PowerPoint</Application>
  <PresentationFormat>Widescreen</PresentationFormat>
  <Paragraphs>226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Segoe UI</vt:lpstr>
      <vt:lpstr>Office Theme</vt:lpstr>
      <vt:lpstr>PowerPoint Presentation</vt:lpstr>
      <vt:lpstr>How to prepare for a D365FO/SCM upgrade</vt:lpstr>
      <vt:lpstr>Speaker Introduction</vt:lpstr>
      <vt:lpstr>Agenda</vt:lpstr>
      <vt:lpstr>INTRODUCTION</vt:lpstr>
      <vt:lpstr>PowerPoint Presentation</vt:lpstr>
      <vt:lpstr>JJ website and App</vt:lpstr>
      <vt:lpstr>Why do we upgrade?</vt:lpstr>
      <vt:lpstr>Why do we upgrade – new functionality (1)</vt:lpstr>
      <vt:lpstr>Why do we upgrade – new functionality (2)</vt:lpstr>
      <vt:lpstr>Why do we upgrade – new functionality (3)</vt:lpstr>
      <vt:lpstr>Why do we upgrade – new functionality (4)</vt:lpstr>
      <vt:lpstr>UPGRADE OVERVIEW</vt:lpstr>
      <vt:lpstr>Overview of the procedure</vt:lpstr>
      <vt:lpstr>Overview – AX 2012 to D365 Upgrade </vt:lpstr>
      <vt:lpstr>Upgrade tasks from another point of view?</vt:lpstr>
      <vt:lpstr>FUNCTIONAL UPGRADE</vt:lpstr>
      <vt:lpstr>Functional upgrade</vt:lpstr>
      <vt:lpstr>Standardization</vt:lpstr>
      <vt:lpstr>Order pad - Complex for browser</vt:lpstr>
      <vt:lpstr>Redesign example</vt:lpstr>
      <vt:lpstr>TECHNICAL UPGRADE</vt:lpstr>
      <vt:lpstr>LCS Demó</vt:lpstr>
      <vt:lpstr>Code upgrade</vt:lpstr>
      <vt:lpstr>Task list</vt:lpstr>
      <vt:lpstr>Azure DevOps Boards – Work items</vt:lpstr>
      <vt:lpstr>Extensibility support request</vt:lpstr>
      <vt:lpstr>Technical upgrade preparation in AX2012</vt:lpstr>
      <vt:lpstr>X++ and T-SQL tricks</vt:lpstr>
      <vt:lpstr>Empty table cleanup</vt:lpstr>
      <vt:lpstr>Find unused objects – TSQL 1</vt:lpstr>
      <vt:lpstr>Find unused objects – TSQL 2</vt:lpstr>
      <vt:lpstr>Find unused objects – XRef (1)</vt:lpstr>
      <vt:lpstr>Find unused objects – XRef (2)</vt:lpstr>
      <vt:lpstr>Microsoft package structure</vt:lpstr>
      <vt:lpstr>How should I plan packages and models?</vt:lpstr>
      <vt:lpstr>Naming conventions</vt:lpstr>
      <vt:lpstr>Demo – Package Models, DevEnv</vt:lpstr>
      <vt:lpstr>DATA UPGRADE</vt:lpstr>
      <vt:lpstr>Data upgrade intro</vt:lpstr>
      <vt:lpstr>Docs.microsoft.com</vt:lpstr>
      <vt:lpstr>Caution! Collation!</vt:lpstr>
      <vt:lpstr>Data upgrade és cleanup</vt:lpstr>
      <vt:lpstr>FINISHING</vt:lpstr>
      <vt:lpstr>What have I talked about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Hogyan fogjunk hozzá egy Microsoft Dynamics 365 for Finance and Operations upgradehez?</dc:title>
  <dc:creator>Peter Prokopecz DAXVision</dc:creator>
  <cp:lastModifiedBy>Peter Prokopecz</cp:lastModifiedBy>
  <cp:revision>65</cp:revision>
  <dcterms:created xsi:type="dcterms:W3CDTF">2019-03-13T07:53:48Z</dcterms:created>
  <dcterms:modified xsi:type="dcterms:W3CDTF">2020-05-30T11:52:49Z</dcterms:modified>
</cp:coreProperties>
</file>